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7"/>
  </p:notesMasterIdLst>
  <p:sldIdLst>
    <p:sldId id="263" r:id="rId2"/>
    <p:sldId id="265" r:id="rId3"/>
    <p:sldId id="269" r:id="rId4"/>
    <p:sldId id="271" r:id="rId5"/>
    <p:sldId id="267" r:id="rId6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CFF"/>
    <a:srgbClr val="FF66FF"/>
    <a:srgbClr val="FFC000"/>
    <a:srgbClr val="DEEBF7"/>
    <a:srgbClr val="640000"/>
    <a:srgbClr val="3E0000"/>
    <a:srgbClr val="B00E17"/>
    <a:srgbClr val="905A36"/>
    <a:srgbClr val="905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1896" y="-1733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8055"/>
          </a:xfrm>
          <a:prstGeom prst="rect">
            <a:avLst/>
          </a:prstGeom>
        </p:spPr>
        <p:txBody>
          <a:bodyPr vert="horz" lIns="91454" tIns="45726" rIns="91454" bIns="457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8055"/>
          </a:xfrm>
          <a:prstGeom prst="rect">
            <a:avLst/>
          </a:prstGeom>
        </p:spPr>
        <p:txBody>
          <a:bodyPr vert="horz" lIns="91454" tIns="45726" rIns="91454" bIns="45726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2020/1/28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4" tIns="45726" rIns="91454" bIns="457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54" tIns="45726" rIns="91454" bIns="457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8054"/>
          </a:xfrm>
          <a:prstGeom prst="rect">
            <a:avLst/>
          </a:prstGeom>
        </p:spPr>
        <p:txBody>
          <a:bodyPr vert="horz" lIns="91454" tIns="45726" rIns="91454" bIns="457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4"/>
          </a:xfrm>
          <a:prstGeom prst="rect">
            <a:avLst/>
          </a:prstGeom>
        </p:spPr>
        <p:txBody>
          <a:bodyPr vert="horz" lIns="91454" tIns="45726" rIns="91454" bIns="45726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 userDrawn="1"/>
        </p:nvSpPr>
        <p:spPr>
          <a:xfrm>
            <a:off x="0" y="0"/>
            <a:ext cx="7775575" cy="10907713"/>
          </a:xfrm>
          <a:prstGeom prst="rect">
            <a:avLst/>
          </a:prstGeom>
          <a:pattFill prst="nar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ボックス 70"/>
          <p:cNvSpPr txBox="1"/>
          <p:nvPr/>
        </p:nvSpPr>
        <p:spPr>
          <a:xfrm>
            <a:off x="971391" y="2892128"/>
            <a:ext cx="6336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障がい者グループホーム</a:t>
            </a:r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　入居者募集中ホームのご案内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9" name="フローチャート: 書類 168"/>
          <p:cNvSpPr/>
          <p:nvPr/>
        </p:nvSpPr>
        <p:spPr>
          <a:xfrm flipH="1" flipV="1">
            <a:off x="-213" y="5136814"/>
            <a:ext cx="7776000" cy="577089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9" y="2974945"/>
            <a:ext cx="469433" cy="43895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71" y="180054"/>
            <a:ext cx="7775575" cy="2563146"/>
          </a:xfrm>
          <a:prstGeom prst="rect">
            <a:avLst/>
          </a:prstGeom>
        </p:spPr>
      </p:pic>
      <p:sp>
        <p:nvSpPr>
          <p:cNvPr id="116" name="フローチャート: 書類 115"/>
          <p:cNvSpPr/>
          <p:nvPr/>
        </p:nvSpPr>
        <p:spPr>
          <a:xfrm>
            <a:off x="-213" y="-2615"/>
            <a:ext cx="7776000" cy="1254641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タイトル 1"/>
          <p:cNvSpPr txBox="1">
            <a:spLocks/>
          </p:cNvSpPr>
          <p:nvPr/>
        </p:nvSpPr>
        <p:spPr>
          <a:xfrm>
            <a:off x="-936164" y="391763"/>
            <a:ext cx="7776000" cy="5156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+mj-ea"/>
              </a:rPr>
              <a:t>ＮＰＯ法人障がい者支援グリーンライフ</a:t>
            </a:r>
            <a:endParaRPr lang="en-US" altLang="ja-JP" sz="1600" b="1" dirty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+mj-ea"/>
              </a:rPr>
              <a:t>　</a:t>
            </a:r>
            <a:r>
              <a:rPr lang="ja-JP" altLang="en-US" sz="3200" b="1" dirty="0">
                <a:solidFill>
                  <a:schemeClr val="bg1"/>
                </a:solidFill>
                <a:latin typeface="+mj-ea"/>
              </a:rPr>
              <a:t>グループホーム入居者募集</a:t>
            </a:r>
            <a:endParaRPr lang="en-US" altLang="ja-JP" sz="32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-15901" y="1724742"/>
            <a:ext cx="780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「安心できる暮らし」をサポートします</a:t>
            </a:r>
            <a:endParaRPr kumimoji="1" lang="ja-JP" altLang="en-US" sz="3200" b="1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BCFEE13-8E97-44CB-A628-B53FBE279167}"/>
              </a:ext>
            </a:extLst>
          </p:cNvPr>
          <p:cNvSpPr txBox="1"/>
          <p:nvPr/>
        </p:nvSpPr>
        <p:spPr>
          <a:xfrm>
            <a:off x="503109" y="3480943"/>
            <a:ext cx="6336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★ファミール名瀬　　</a:t>
            </a:r>
            <a:endParaRPr kumimoji="1" lang="en-US" altLang="ja-JP" sz="18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1400" b="1" dirty="0">
                <a:latin typeface="+mj-ea"/>
                <a:ea typeface="+mj-ea"/>
              </a:rPr>
              <a:t>横浜市戸塚区名瀬町</a:t>
            </a:r>
            <a:r>
              <a:rPr kumimoji="1" lang="en-US" altLang="ja-JP" sz="1400" b="1" dirty="0">
                <a:latin typeface="+mj-ea"/>
                <a:ea typeface="+mj-ea"/>
              </a:rPr>
              <a:t>1854-2</a:t>
            </a:r>
          </a:p>
          <a:p>
            <a:r>
              <a:rPr kumimoji="1" lang="ja-JP" altLang="en-US" sz="1400" b="1" dirty="0">
                <a:latin typeface="+mj-ea"/>
                <a:ea typeface="+mj-ea"/>
              </a:rPr>
              <a:t>相鉄線、緑園都市駅、</a:t>
            </a:r>
            <a:r>
              <a:rPr kumimoji="1" lang="en-US" altLang="ja-JP" sz="1400" b="1" dirty="0">
                <a:latin typeface="+mj-ea"/>
                <a:ea typeface="+mj-ea"/>
              </a:rPr>
              <a:t>JR</a:t>
            </a:r>
            <a:r>
              <a:rPr kumimoji="1" lang="ja-JP" altLang="en-US" sz="1400" b="1" dirty="0">
                <a:latin typeface="+mj-ea"/>
                <a:ea typeface="+mj-ea"/>
              </a:rPr>
              <a:t>東戸塚駅よりバス、中村下車徒歩</a:t>
            </a:r>
            <a:r>
              <a:rPr kumimoji="1" lang="en-US" altLang="ja-JP" sz="1400" b="1" dirty="0">
                <a:latin typeface="+mj-ea"/>
                <a:ea typeface="+mj-ea"/>
              </a:rPr>
              <a:t>1</a:t>
            </a:r>
            <a:r>
              <a:rPr kumimoji="1" lang="ja-JP" altLang="en-US" sz="1400" b="1" dirty="0">
                <a:latin typeface="+mj-ea"/>
                <a:ea typeface="+mj-ea"/>
              </a:rPr>
              <a:t>分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kumimoji="1" lang="ja-JP" altLang="en-US" sz="1400" b="1" dirty="0">
                <a:solidFill>
                  <a:srgbClr val="FF66FF"/>
                </a:solidFill>
                <a:latin typeface="+mj-ea"/>
                <a:ea typeface="+mj-ea"/>
              </a:rPr>
              <a:t>女性</a:t>
            </a:r>
            <a:r>
              <a:rPr kumimoji="1" lang="en-US" altLang="ja-JP" sz="1400" b="1" dirty="0">
                <a:solidFill>
                  <a:srgbClr val="FF66FF"/>
                </a:solidFill>
                <a:latin typeface="+mj-ea"/>
                <a:ea typeface="+mj-ea"/>
              </a:rPr>
              <a:t>1</a:t>
            </a:r>
            <a:r>
              <a:rPr kumimoji="1" lang="ja-JP" altLang="en-US" sz="1400" b="1" dirty="0">
                <a:solidFill>
                  <a:srgbClr val="FF66FF"/>
                </a:solidFill>
                <a:latin typeface="+mj-ea"/>
                <a:ea typeface="+mj-ea"/>
              </a:rPr>
              <a:t>名募集中　　</a:t>
            </a:r>
            <a:r>
              <a:rPr kumimoji="1" lang="en-US" altLang="ja-JP" sz="1400" b="1" dirty="0">
                <a:latin typeface="+mj-ea"/>
                <a:ea typeface="+mj-ea"/>
              </a:rPr>
              <a:t>2</a:t>
            </a:r>
            <a:r>
              <a:rPr kumimoji="1" lang="ja-JP" altLang="en-US" sz="1400" b="1" dirty="0">
                <a:latin typeface="+mj-ea"/>
                <a:ea typeface="+mj-ea"/>
              </a:rPr>
              <a:t>階のお部屋となります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04AFF67-6166-4DC7-8FE6-4889CDE9F025}"/>
              </a:ext>
            </a:extLst>
          </p:cNvPr>
          <p:cNvSpPr txBox="1"/>
          <p:nvPr/>
        </p:nvSpPr>
        <p:spPr>
          <a:xfrm>
            <a:off x="484655" y="4496606"/>
            <a:ext cx="6336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★ファミール瀬谷　　</a:t>
            </a:r>
            <a:endParaRPr kumimoji="1" lang="en-US" altLang="ja-JP" sz="18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1400" b="1" dirty="0">
                <a:latin typeface="+mj-ea"/>
                <a:ea typeface="+mj-ea"/>
              </a:rPr>
              <a:t>横浜市瀬谷区東野１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kumimoji="1" lang="ja-JP" altLang="en-US" sz="1400" b="1" dirty="0">
                <a:latin typeface="+mj-ea"/>
                <a:ea typeface="+mj-ea"/>
              </a:rPr>
              <a:t>相鉄線、瀬谷駅より徒歩</a:t>
            </a:r>
            <a:r>
              <a:rPr kumimoji="1" lang="en-US" altLang="ja-JP" sz="1400" b="1" dirty="0">
                <a:latin typeface="+mj-ea"/>
                <a:ea typeface="+mj-ea"/>
              </a:rPr>
              <a:t>15</a:t>
            </a:r>
            <a:r>
              <a:rPr kumimoji="1" lang="ja-JP" altLang="en-US" sz="1400" b="1" dirty="0">
                <a:latin typeface="+mj-ea"/>
                <a:ea typeface="+mj-ea"/>
              </a:rPr>
              <a:t>分又は相沢バス停より徒歩</a:t>
            </a:r>
            <a:r>
              <a:rPr kumimoji="1" lang="en-US" altLang="ja-JP" sz="1400" b="1" dirty="0">
                <a:latin typeface="+mj-ea"/>
                <a:ea typeface="+mj-ea"/>
              </a:rPr>
              <a:t>5</a:t>
            </a:r>
            <a:r>
              <a:rPr kumimoji="1" lang="ja-JP" altLang="en-US" sz="1400" b="1" dirty="0">
                <a:latin typeface="+mj-ea"/>
                <a:ea typeface="+mj-ea"/>
              </a:rPr>
              <a:t>分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kumimoji="1" lang="ja-JP" altLang="en-US" sz="1400" b="1" dirty="0">
                <a:solidFill>
                  <a:srgbClr val="FF66FF"/>
                </a:solidFill>
                <a:latin typeface="+mj-ea"/>
                <a:ea typeface="+mj-ea"/>
              </a:rPr>
              <a:t>女性</a:t>
            </a:r>
            <a:r>
              <a:rPr kumimoji="1" lang="en-US" altLang="ja-JP" sz="1400" b="1" dirty="0">
                <a:solidFill>
                  <a:srgbClr val="FF66FF"/>
                </a:solidFill>
                <a:latin typeface="+mj-ea"/>
                <a:ea typeface="+mj-ea"/>
              </a:rPr>
              <a:t>1</a:t>
            </a:r>
            <a:r>
              <a:rPr kumimoji="1" lang="ja-JP" altLang="en-US" sz="1400" b="1" dirty="0">
                <a:solidFill>
                  <a:srgbClr val="FF66FF"/>
                </a:solidFill>
                <a:latin typeface="+mj-ea"/>
                <a:ea typeface="+mj-ea"/>
              </a:rPr>
              <a:t>名募集中　　</a:t>
            </a:r>
            <a:r>
              <a:rPr kumimoji="1" lang="en-US" altLang="ja-JP" sz="1400" b="1" dirty="0">
                <a:latin typeface="+mj-ea"/>
                <a:ea typeface="+mj-ea"/>
              </a:rPr>
              <a:t>2</a:t>
            </a:r>
            <a:r>
              <a:rPr kumimoji="1" lang="ja-JP" altLang="en-US" sz="1400" b="1" dirty="0">
                <a:latin typeface="+mj-ea"/>
                <a:ea typeface="+mj-ea"/>
              </a:rPr>
              <a:t>階のお部屋となります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DC6DE0F-F28C-4778-ABFB-9EE9F89E7DEB}"/>
              </a:ext>
            </a:extLst>
          </p:cNvPr>
          <p:cNvSpPr txBox="1"/>
          <p:nvPr/>
        </p:nvSpPr>
        <p:spPr>
          <a:xfrm>
            <a:off x="503109" y="5540401"/>
            <a:ext cx="6336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★ファミール今宿　　</a:t>
            </a:r>
            <a:endParaRPr kumimoji="1" lang="en-US" altLang="ja-JP" sz="18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1400" b="1" dirty="0">
                <a:latin typeface="+mj-ea"/>
                <a:ea typeface="+mj-ea"/>
              </a:rPr>
              <a:t>横浜市旭区今宿南町</a:t>
            </a:r>
            <a:r>
              <a:rPr kumimoji="1" lang="en-US" altLang="ja-JP" sz="1400" b="1" dirty="0">
                <a:latin typeface="+mj-ea"/>
                <a:ea typeface="+mj-ea"/>
              </a:rPr>
              <a:t>1711-1</a:t>
            </a:r>
          </a:p>
          <a:p>
            <a:r>
              <a:rPr kumimoji="1" lang="ja-JP" altLang="en-US" sz="1400" b="1" dirty="0">
                <a:latin typeface="+mj-ea"/>
                <a:ea typeface="+mj-ea"/>
              </a:rPr>
              <a:t>相鉄線、鶴ヶ峰駅より徒歩</a:t>
            </a:r>
            <a:r>
              <a:rPr kumimoji="1" lang="en-US" altLang="ja-JP" sz="1400" b="1" dirty="0">
                <a:latin typeface="+mj-ea"/>
                <a:ea typeface="+mj-ea"/>
              </a:rPr>
              <a:t>20</a:t>
            </a:r>
            <a:r>
              <a:rPr kumimoji="1" lang="ja-JP" altLang="en-US" sz="1400" b="1" dirty="0">
                <a:latin typeface="+mj-ea"/>
                <a:ea typeface="+mj-ea"/>
              </a:rPr>
              <a:t>分又は今宿小学校入口より徒歩</a:t>
            </a:r>
            <a:r>
              <a:rPr kumimoji="1" lang="en-US" altLang="ja-JP" sz="1400" b="1" dirty="0">
                <a:latin typeface="+mj-ea"/>
                <a:ea typeface="+mj-ea"/>
              </a:rPr>
              <a:t>8</a:t>
            </a:r>
            <a:r>
              <a:rPr kumimoji="1" lang="ja-JP" altLang="en-US" sz="1400" b="1" dirty="0">
                <a:latin typeface="+mj-ea"/>
                <a:ea typeface="+mj-ea"/>
              </a:rPr>
              <a:t>分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男性</a:t>
            </a:r>
            <a:r>
              <a:rPr lang="en-US" altLang="ja-JP" sz="1400" b="1" dirty="0">
                <a:solidFill>
                  <a:srgbClr val="0070C0"/>
                </a:solidFill>
                <a:latin typeface="+mj-ea"/>
                <a:ea typeface="+mj-ea"/>
              </a:rPr>
              <a:t>2</a:t>
            </a:r>
            <a:r>
              <a:rPr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名</a:t>
            </a:r>
            <a:r>
              <a:rPr kumimoji="1"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募集中　　</a:t>
            </a:r>
            <a:r>
              <a:rPr kumimoji="1" lang="en-US" altLang="ja-JP" sz="1400" b="1" dirty="0">
                <a:latin typeface="+mj-ea"/>
                <a:ea typeface="+mj-ea"/>
              </a:rPr>
              <a:t>2</a:t>
            </a:r>
            <a:r>
              <a:rPr kumimoji="1" lang="ja-JP" altLang="en-US" sz="1400" b="1" dirty="0">
                <a:latin typeface="+mj-ea"/>
                <a:ea typeface="+mj-ea"/>
              </a:rPr>
              <a:t>階のお部屋となります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184334F-EAC4-46CE-A5CC-43EBF02AE7A7}"/>
              </a:ext>
            </a:extLst>
          </p:cNvPr>
          <p:cNvSpPr txBox="1"/>
          <p:nvPr/>
        </p:nvSpPr>
        <p:spPr>
          <a:xfrm>
            <a:off x="503109" y="6531567"/>
            <a:ext cx="6805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★ファミール原宿　　</a:t>
            </a:r>
            <a:endParaRPr kumimoji="1" lang="en-US" altLang="ja-JP" sz="18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1400" b="1" dirty="0">
                <a:latin typeface="+mj-ea"/>
                <a:ea typeface="+mj-ea"/>
              </a:rPr>
              <a:t>横浜市戸塚区原宿</a:t>
            </a:r>
            <a:r>
              <a:rPr kumimoji="1" lang="en-US" altLang="ja-JP" sz="1400" b="1" dirty="0">
                <a:latin typeface="+mj-ea"/>
                <a:ea typeface="+mj-ea"/>
              </a:rPr>
              <a:t>4-44-2</a:t>
            </a:r>
          </a:p>
          <a:p>
            <a:r>
              <a:rPr lang="en-US" altLang="ja-JP" sz="1400" b="1" dirty="0">
                <a:latin typeface="+mj-ea"/>
                <a:ea typeface="+mj-ea"/>
              </a:rPr>
              <a:t>JR</a:t>
            </a:r>
            <a:r>
              <a:rPr lang="ja-JP" altLang="en-US" sz="1400" b="1" dirty="0">
                <a:latin typeface="+mj-ea"/>
                <a:ea typeface="+mj-ea"/>
              </a:rPr>
              <a:t>戸塚駅又は藤沢駅からバス、聖母の園前下車徒歩</a:t>
            </a:r>
            <a:r>
              <a:rPr lang="en-US" altLang="ja-JP" sz="1400" b="1" dirty="0">
                <a:latin typeface="+mj-ea"/>
                <a:ea typeface="+mj-ea"/>
              </a:rPr>
              <a:t>3</a:t>
            </a:r>
            <a:r>
              <a:rPr lang="ja-JP" altLang="en-US" sz="1400" b="1" dirty="0">
                <a:latin typeface="+mj-ea"/>
                <a:ea typeface="+mj-ea"/>
              </a:rPr>
              <a:t>分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男性</a:t>
            </a:r>
            <a:r>
              <a:rPr lang="en-US" altLang="ja-JP" sz="1400" b="1" dirty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名</a:t>
            </a:r>
            <a:r>
              <a:rPr kumimoji="1"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募集中　　</a:t>
            </a:r>
            <a:r>
              <a:rPr kumimoji="1" lang="en-US" altLang="ja-JP" sz="1400" b="1" dirty="0">
                <a:latin typeface="+mj-ea"/>
                <a:ea typeface="+mj-ea"/>
              </a:rPr>
              <a:t>1</a:t>
            </a:r>
            <a:r>
              <a:rPr kumimoji="1" lang="ja-JP" altLang="en-US" sz="1400" b="1" dirty="0">
                <a:latin typeface="+mj-ea"/>
                <a:ea typeface="+mj-ea"/>
              </a:rPr>
              <a:t>階のお部屋となります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lang="en-US" altLang="ja-JP" sz="1400" b="1" dirty="0">
                <a:latin typeface="+mj-ea"/>
                <a:ea typeface="+mj-ea"/>
              </a:rPr>
              <a:t>※2020</a:t>
            </a:r>
            <a:r>
              <a:rPr lang="ja-JP" altLang="en-US" sz="1400" b="1" dirty="0">
                <a:latin typeface="+mj-ea"/>
                <a:ea typeface="+mj-ea"/>
              </a:rPr>
              <a:t>年</a:t>
            </a:r>
            <a:r>
              <a:rPr lang="en-US" altLang="ja-JP" sz="1400" b="1" dirty="0">
                <a:latin typeface="+mj-ea"/>
                <a:ea typeface="+mj-ea"/>
              </a:rPr>
              <a:t>3</a:t>
            </a:r>
            <a:r>
              <a:rPr lang="ja-JP" altLang="en-US" sz="1400" b="1" dirty="0">
                <a:latin typeface="+mj-ea"/>
                <a:ea typeface="+mj-ea"/>
              </a:rPr>
              <a:t>月より募集開始</a:t>
            </a:r>
            <a:endParaRPr lang="en-US" altLang="ja-JP" sz="1400" b="1" dirty="0">
              <a:latin typeface="+mj-ea"/>
              <a:ea typeface="+mj-ea"/>
            </a:endParaRPr>
          </a:p>
          <a:p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★その他：ファミール茅ヶ崎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Ⅱ</a:t>
            </a:r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（茅ヶ崎市）、ファミール茅ヶ崎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Ⅳ</a:t>
            </a:r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（茅ヶ崎市）、ファミール岡崎（平塚市）、ファミール長後（藤沢市）、ファミール茅ヶ崎サテライト（茅ヶ崎市）でも入居者を募集しております。</a:t>
            </a:r>
            <a:endParaRPr lang="en-US" altLang="ja-JP" sz="1200" b="1" dirty="0">
              <a:solidFill>
                <a:schemeClr val="accent1">
                  <a:lumMod val="75000"/>
                </a:schemeClr>
              </a:solidFill>
              <a:latin typeface="+mj-ea"/>
            </a:endParaRPr>
          </a:p>
        </p:txBody>
      </p:sp>
      <p:grpSp>
        <p:nvGrpSpPr>
          <p:cNvPr id="91" name="グループ化 12">
            <a:extLst>
              <a:ext uri="{FF2B5EF4-FFF2-40B4-BE49-F238E27FC236}">
                <a16:creationId xmlns:a16="http://schemas.microsoft.com/office/drawing/2014/main" id="{447EF921-DCDD-413D-80D4-5E30AC39BCE6}"/>
              </a:ext>
            </a:extLst>
          </p:cNvPr>
          <p:cNvGrpSpPr/>
          <p:nvPr/>
        </p:nvGrpSpPr>
        <p:grpSpPr>
          <a:xfrm>
            <a:off x="249940" y="8486773"/>
            <a:ext cx="7248346" cy="1973885"/>
            <a:chOff x="473746" y="4396984"/>
            <a:chExt cx="2201258" cy="681579"/>
          </a:xfrm>
        </p:grpSpPr>
        <p:sp>
          <p:nvSpPr>
            <p:cNvPr id="92" name="角丸四角形 87">
              <a:extLst>
                <a:ext uri="{FF2B5EF4-FFF2-40B4-BE49-F238E27FC236}">
                  <a16:creationId xmlns:a16="http://schemas.microsoft.com/office/drawing/2014/main" id="{3C2682E6-EE9A-4754-A612-80478AA172EA}"/>
                </a:ext>
              </a:extLst>
            </p:cNvPr>
            <p:cNvSpPr/>
            <p:nvPr/>
          </p:nvSpPr>
          <p:spPr>
            <a:xfrm>
              <a:off x="534417" y="4434343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3" name="角丸四角形 129">
              <a:extLst>
                <a:ext uri="{FF2B5EF4-FFF2-40B4-BE49-F238E27FC236}">
                  <a16:creationId xmlns:a16="http://schemas.microsoft.com/office/drawing/2014/main" id="{09A755C3-B816-4262-9641-1F1B9025A7EC}"/>
                </a:ext>
              </a:extLst>
            </p:cNvPr>
            <p:cNvSpPr/>
            <p:nvPr/>
          </p:nvSpPr>
          <p:spPr>
            <a:xfrm>
              <a:off x="473746" y="4396984"/>
              <a:ext cx="2140588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各ホームの紹介映像（</a:t>
              </a:r>
              <a:r>
                <a:rPr kumimoji="1" lang="en-US" altLang="ja-JP" sz="1400" dirty="0" err="1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face</a:t>
              </a:r>
              <a:r>
                <a:rPr lang="en-US" altLang="ja-JP" sz="1400" dirty="0" err="1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book</a:t>
              </a:r>
              <a:r>
                <a:rPr lang="ja-JP" altLang="en-US" sz="1400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のページに移行します）</a:t>
              </a:r>
              <a:endParaRPr lang="en-US" altLang="ja-JP" sz="1400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endParaRPr lang="en-US" altLang="ja-JP" sz="12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r>
                <a:rPr lang="ja-JP" altLang="en-US" sz="1200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　　</a:t>
              </a:r>
              <a:r>
                <a:rPr lang="ja-JP" altLang="en-US" sz="1200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ファミール名瀬　　　　ファミール瀬谷　　　ファミール今宿　　　　ファミール原宿</a:t>
              </a:r>
              <a:endParaRPr kumimoji="1" lang="en-US" altLang="ja-JP" sz="1200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lang="en-US" altLang="ja-JP" sz="16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kumimoji="1" lang="en-US" altLang="ja-JP" sz="16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lang="en-US" altLang="ja-JP" sz="16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kumimoji="1" lang="en-US" altLang="ja-JP" sz="16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kumimoji="1" lang="ja-JP" altLang="en-US" sz="16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21" name="図 20" descr="写真, ホワイト, 花 が含まれている画像&#10;&#10;自動的に生成された説明">
            <a:extLst>
              <a:ext uri="{FF2B5EF4-FFF2-40B4-BE49-F238E27FC236}">
                <a16:creationId xmlns:a16="http://schemas.microsoft.com/office/drawing/2014/main" id="{015FB239-425C-470F-8336-9185DD4FCD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98" y="9123252"/>
            <a:ext cx="955675" cy="955675"/>
          </a:xfrm>
          <a:prstGeom prst="rect">
            <a:avLst/>
          </a:prstGeom>
        </p:spPr>
      </p:pic>
      <p:pic>
        <p:nvPicPr>
          <p:cNvPr id="23" name="図 22" descr="写真, ホワイト, 花 が含まれている画像&#10;&#10;自動的に生成された説明">
            <a:extLst>
              <a:ext uri="{FF2B5EF4-FFF2-40B4-BE49-F238E27FC236}">
                <a16:creationId xmlns:a16="http://schemas.microsoft.com/office/drawing/2014/main" id="{DB1E3272-136C-4D50-9633-AECDE6642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74" y="9123252"/>
            <a:ext cx="958536" cy="958536"/>
          </a:xfrm>
          <a:prstGeom prst="rect">
            <a:avLst/>
          </a:prstGeom>
        </p:spPr>
      </p:pic>
      <p:pic>
        <p:nvPicPr>
          <p:cNvPr id="25" name="図 24" descr="写真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A1F65389-9990-4E85-85F7-74F1F47D6D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2" y="9132808"/>
            <a:ext cx="936562" cy="936562"/>
          </a:xfrm>
          <a:prstGeom prst="rect">
            <a:avLst/>
          </a:prstGeom>
        </p:spPr>
      </p:pic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5310410-38E8-468F-AB7B-D1835CB6CEB5}"/>
              </a:ext>
            </a:extLst>
          </p:cNvPr>
          <p:cNvSpPr/>
          <p:nvPr/>
        </p:nvSpPr>
        <p:spPr>
          <a:xfrm>
            <a:off x="5743575" y="8773508"/>
            <a:ext cx="1460386" cy="12958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★</a:t>
            </a:r>
            <a:r>
              <a:rPr kumimoji="1" lang="en-US" altLang="ja-JP" sz="900" dirty="0">
                <a:solidFill>
                  <a:schemeClr val="tx1"/>
                </a:solidFill>
              </a:rPr>
              <a:t>QR</a:t>
            </a:r>
            <a:r>
              <a:rPr kumimoji="1" lang="ja-JP" altLang="en-US" sz="900" dirty="0">
                <a:solidFill>
                  <a:schemeClr val="tx1"/>
                </a:solidFill>
              </a:rPr>
              <a:t>コードが上手く読み取れない場合もございます。また、映像は各ホームの</a:t>
            </a:r>
            <a:r>
              <a:rPr kumimoji="1" lang="en-US" altLang="ja-JP" sz="900" dirty="0">
                <a:solidFill>
                  <a:schemeClr val="tx1"/>
                </a:solidFill>
              </a:rPr>
              <a:t>OPEN</a:t>
            </a:r>
            <a:r>
              <a:rPr kumimoji="1" lang="ja-JP" altLang="en-US" sz="900" dirty="0">
                <a:solidFill>
                  <a:schemeClr val="tx1"/>
                </a:solidFill>
              </a:rPr>
              <a:t>時の映像です。現在の映像ではございませんので、予めご了承ください。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49BD543-2887-46C5-9745-4733024AA6A7}"/>
              </a:ext>
            </a:extLst>
          </p:cNvPr>
          <p:cNvSpPr/>
          <p:nvPr/>
        </p:nvSpPr>
        <p:spPr>
          <a:xfrm>
            <a:off x="249939" y="168216"/>
            <a:ext cx="721452" cy="258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bg1"/>
                </a:solidFill>
              </a:rPr>
              <a:t>2020.1</a:t>
            </a:r>
            <a:r>
              <a:rPr kumimoji="1" lang="ja-JP" altLang="en-US" sz="600" dirty="0">
                <a:solidFill>
                  <a:schemeClr val="bg1"/>
                </a:solidFill>
              </a:rPr>
              <a:t>月横浜版</a:t>
            </a:r>
          </a:p>
        </p:txBody>
      </p:sp>
      <p:pic>
        <p:nvPicPr>
          <p:cNvPr id="4" name="図 3" descr="屋内, ブラック が含まれている画像&#10;&#10;自動的に生成された説明">
            <a:extLst>
              <a:ext uri="{FF2B5EF4-FFF2-40B4-BE49-F238E27FC236}">
                <a16:creationId xmlns:a16="http://schemas.microsoft.com/office/drawing/2014/main" id="{22F5F866-F8E6-4462-A796-BDD7E6D7BB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8" y="9132808"/>
            <a:ext cx="1011465" cy="1011465"/>
          </a:xfrm>
          <a:prstGeom prst="rect">
            <a:avLst/>
          </a:prstGeom>
        </p:spPr>
      </p:pic>
      <p:sp>
        <p:nvSpPr>
          <p:cNvPr id="28" name="リボン: 上に曲がる 27">
            <a:extLst>
              <a:ext uri="{FF2B5EF4-FFF2-40B4-BE49-F238E27FC236}">
                <a16:creationId xmlns:a16="http://schemas.microsoft.com/office/drawing/2014/main" id="{B3078110-F2DD-4DD5-B6D0-C1DFB09437EC}"/>
              </a:ext>
            </a:extLst>
          </p:cNvPr>
          <p:cNvSpPr/>
          <p:nvPr/>
        </p:nvSpPr>
        <p:spPr>
          <a:xfrm rot="829091">
            <a:off x="5531080" y="412917"/>
            <a:ext cx="1885373" cy="473350"/>
          </a:xfrm>
          <a:prstGeom prst="ribbon2">
            <a:avLst>
              <a:gd name="adj1" fmla="val 16667"/>
              <a:gd name="adj2" fmla="val 625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accent1">
                    <a:lumMod val="75000"/>
                  </a:schemeClr>
                </a:solidFill>
              </a:rPr>
              <a:t>横浜</a:t>
            </a:r>
            <a:r>
              <a:rPr kumimoji="1" lang="ja-JP" altLang="en-US" sz="1400" dirty="0">
                <a:solidFill>
                  <a:schemeClr val="accent1">
                    <a:lumMod val="75000"/>
                  </a:schemeClr>
                </a:solidFill>
              </a:rPr>
              <a:t>地域版</a:t>
            </a:r>
          </a:p>
        </p:txBody>
      </p:sp>
      <p:pic>
        <p:nvPicPr>
          <p:cNvPr id="5" name="図 4" descr="屋内, テーブル, 部屋 が含まれている画像&#10;&#10;自動的に生成された説明">
            <a:extLst>
              <a:ext uri="{FF2B5EF4-FFF2-40B4-BE49-F238E27FC236}">
                <a16:creationId xmlns:a16="http://schemas.microsoft.com/office/drawing/2014/main" id="{8C5E1ED4-6DD6-4500-A39A-B6C9D49FCB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35" y="3424339"/>
            <a:ext cx="1692772" cy="1015663"/>
          </a:xfrm>
          <a:prstGeom prst="rect">
            <a:avLst/>
          </a:prstGeom>
        </p:spPr>
      </p:pic>
      <p:pic>
        <p:nvPicPr>
          <p:cNvPr id="8" name="図 7" descr="テーブル, 部屋, 寝室 が含まれている画像&#10;&#10;自動的に生成された説明">
            <a:extLst>
              <a:ext uri="{FF2B5EF4-FFF2-40B4-BE49-F238E27FC236}">
                <a16:creationId xmlns:a16="http://schemas.microsoft.com/office/drawing/2014/main" id="{36F9ED95-09E9-4C41-A5D1-FEC1B82560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33" y="4570246"/>
            <a:ext cx="1700465" cy="1020279"/>
          </a:xfrm>
          <a:prstGeom prst="rect">
            <a:avLst/>
          </a:prstGeom>
        </p:spPr>
      </p:pic>
      <p:pic>
        <p:nvPicPr>
          <p:cNvPr id="10" name="図 9" descr="屋内, 部屋, 暮らし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B0F78F5B-D6F7-499F-9F62-E78E61A0A0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33" y="5693569"/>
            <a:ext cx="1692772" cy="1015663"/>
          </a:xfrm>
          <a:prstGeom prst="rect">
            <a:avLst/>
          </a:prstGeom>
        </p:spPr>
      </p:pic>
      <p:pic>
        <p:nvPicPr>
          <p:cNvPr id="13" name="図 12" descr="テーブル, 建物, ホワイト, 部屋 が含まれている画像&#10;&#10;自動的に生成された説明">
            <a:extLst>
              <a:ext uri="{FF2B5EF4-FFF2-40B4-BE49-F238E27FC236}">
                <a16:creationId xmlns:a16="http://schemas.microsoft.com/office/drawing/2014/main" id="{B05C2C37-FB75-4B02-9595-159B40E7B5D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11" y="6821128"/>
            <a:ext cx="1676193" cy="10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6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ボックス 70"/>
          <p:cNvSpPr txBox="1"/>
          <p:nvPr/>
        </p:nvSpPr>
        <p:spPr>
          <a:xfrm>
            <a:off x="967673" y="2655813"/>
            <a:ext cx="597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グリーンライフグループホーム</a:t>
            </a:r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　</a:t>
            </a: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６つの特徴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3" y="2748418"/>
            <a:ext cx="469433" cy="43895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71" y="180054"/>
            <a:ext cx="7775575" cy="256314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9402237"/>
            <a:ext cx="7776000" cy="1505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3" name="タイトル 1"/>
          <p:cNvSpPr txBox="1">
            <a:spLocks/>
          </p:cNvSpPr>
          <p:nvPr/>
        </p:nvSpPr>
        <p:spPr>
          <a:xfrm>
            <a:off x="4364337" y="9341890"/>
            <a:ext cx="3060000" cy="46800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0467-38-8766</a:t>
            </a:r>
          </a:p>
        </p:txBody>
      </p:sp>
      <p:sp>
        <p:nvSpPr>
          <p:cNvPr id="105" name="タイトル 1"/>
          <p:cNvSpPr txBox="1">
            <a:spLocks/>
          </p:cNvSpPr>
          <p:nvPr/>
        </p:nvSpPr>
        <p:spPr>
          <a:xfrm>
            <a:off x="3745660" y="9323828"/>
            <a:ext cx="720000" cy="54000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☎</a:t>
            </a:r>
          </a:p>
        </p:txBody>
      </p:sp>
      <p:sp>
        <p:nvSpPr>
          <p:cNvPr id="106" name="タイトル 1"/>
          <p:cNvSpPr txBox="1">
            <a:spLocks/>
          </p:cNvSpPr>
          <p:nvPr/>
        </p:nvSpPr>
        <p:spPr>
          <a:xfrm>
            <a:off x="3002468" y="10267623"/>
            <a:ext cx="4281619" cy="330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solidFill>
                  <a:schemeClr val="bg1"/>
                </a:solidFill>
                <a:latin typeface="+mj-ea"/>
              </a:rPr>
              <a:t>ホームページ：</a:t>
            </a:r>
            <a:r>
              <a:rPr lang="en-US" altLang="ja-JP" sz="2000" b="1" dirty="0">
                <a:solidFill>
                  <a:schemeClr val="bg1"/>
                </a:solidFill>
                <a:latin typeface="+mj-ea"/>
              </a:rPr>
              <a:t>https://g-lf.site/</a:t>
            </a:r>
          </a:p>
        </p:txBody>
      </p:sp>
      <p:sp>
        <p:nvSpPr>
          <p:cNvPr id="107" name="タイトル 1"/>
          <p:cNvSpPr txBox="1">
            <a:spLocks/>
          </p:cNvSpPr>
          <p:nvPr/>
        </p:nvSpPr>
        <p:spPr>
          <a:xfrm>
            <a:off x="3837212" y="9654024"/>
            <a:ext cx="900000" cy="54000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bg1"/>
                </a:solidFill>
                <a:latin typeface="+mj-ea"/>
              </a:rPr>
              <a:t>FAX</a:t>
            </a:r>
          </a:p>
        </p:txBody>
      </p:sp>
      <p:sp>
        <p:nvSpPr>
          <p:cNvPr id="108" name="タイトル 1"/>
          <p:cNvSpPr txBox="1">
            <a:spLocks/>
          </p:cNvSpPr>
          <p:nvPr/>
        </p:nvSpPr>
        <p:spPr>
          <a:xfrm>
            <a:off x="262018" y="9273291"/>
            <a:ext cx="2537811" cy="71269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お問合せ</a:t>
            </a:r>
            <a:endParaRPr lang="en-US" altLang="ja-JP" sz="28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10" name="タイトル 1"/>
          <p:cNvSpPr txBox="1">
            <a:spLocks/>
          </p:cNvSpPr>
          <p:nvPr/>
        </p:nvSpPr>
        <p:spPr>
          <a:xfrm>
            <a:off x="210168" y="9754320"/>
            <a:ext cx="3474318" cy="41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60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7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00" b="1" dirty="0">
                <a:solidFill>
                  <a:schemeClr val="bg1"/>
                </a:solidFill>
                <a:latin typeface="+mn-ea"/>
                <a:ea typeface="+mn-ea"/>
              </a:rPr>
              <a:t>NPO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  <a:ea typeface="+mn-ea"/>
              </a:rPr>
              <a:t>法人障がい者支援グリーンライフ</a:t>
            </a:r>
          </a:p>
        </p:txBody>
      </p:sp>
      <p:grpSp>
        <p:nvGrpSpPr>
          <p:cNvPr id="4" name="グループ化 9"/>
          <p:cNvGrpSpPr/>
          <p:nvPr/>
        </p:nvGrpSpPr>
        <p:grpSpPr>
          <a:xfrm>
            <a:off x="2831130" y="3202633"/>
            <a:ext cx="2206840" cy="2986844"/>
            <a:chOff x="2805831" y="3634087"/>
            <a:chExt cx="2206840" cy="683301"/>
          </a:xfrm>
        </p:grpSpPr>
        <p:sp>
          <p:nvSpPr>
            <p:cNvPr id="85" name="角丸四角形 84"/>
            <p:cNvSpPr/>
            <p:nvPr/>
          </p:nvSpPr>
          <p:spPr>
            <a:xfrm>
              <a:off x="2872084" y="3673168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6" name="角丸四角形 125"/>
            <p:cNvSpPr/>
            <p:nvPr/>
          </p:nvSpPr>
          <p:spPr>
            <a:xfrm>
              <a:off x="2805831" y="3634087"/>
              <a:ext cx="2140589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3320614" y="3194613"/>
            <a:ext cx="1615851" cy="27747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職員配置</a:t>
            </a:r>
            <a:endParaRPr kumimoji="1"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夜間は世話人が常駐します（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16:00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～翌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9:30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）日中も職員が配置されています。（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※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）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※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業務都合で不在になる日もあり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kumimoji="1" lang="ja-JP" altLang="en-US" sz="1600" b="1" dirty="0">
              <a:solidFill>
                <a:srgbClr val="FF66FF"/>
              </a:solidFill>
              <a:latin typeface="+mj-ea"/>
              <a:ea typeface="+mj-ea"/>
            </a:endParaRPr>
          </a:p>
        </p:txBody>
      </p:sp>
      <p:grpSp>
        <p:nvGrpSpPr>
          <p:cNvPr id="5" name="グループ化 11"/>
          <p:cNvGrpSpPr/>
          <p:nvPr/>
        </p:nvGrpSpPr>
        <p:grpSpPr>
          <a:xfrm>
            <a:off x="494050" y="3215295"/>
            <a:ext cx="2201258" cy="2993431"/>
            <a:chOff x="473746" y="3634087"/>
            <a:chExt cx="2201258" cy="683301"/>
          </a:xfrm>
        </p:grpSpPr>
        <p:sp>
          <p:nvSpPr>
            <p:cNvPr id="86" name="角丸四角形 85"/>
            <p:cNvSpPr/>
            <p:nvPr/>
          </p:nvSpPr>
          <p:spPr>
            <a:xfrm>
              <a:off x="534417" y="3673168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473746" y="3634087"/>
              <a:ext cx="2140588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グループ化 7"/>
          <p:cNvGrpSpPr/>
          <p:nvPr/>
        </p:nvGrpSpPr>
        <p:grpSpPr>
          <a:xfrm>
            <a:off x="5143500" y="3204208"/>
            <a:ext cx="2197610" cy="2937904"/>
            <a:chOff x="5123806" y="3634087"/>
            <a:chExt cx="2197610" cy="683301"/>
          </a:xfrm>
        </p:grpSpPr>
        <p:sp>
          <p:nvSpPr>
            <p:cNvPr id="84" name="角丸四角形 83"/>
            <p:cNvSpPr/>
            <p:nvPr/>
          </p:nvSpPr>
          <p:spPr>
            <a:xfrm>
              <a:off x="5180829" y="3673168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7" name="角丸四角形 126"/>
            <p:cNvSpPr/>
            <p:nvPr/>
          </p:nvSpPr>
          <p:spPr>
            <a:xfrm>
              <a:off x="5123806" y="3634087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5623690" y="3106543"/>
            <a:ext cx="1774443" cy="27422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ご利用料金</a:t>
            </a:r>
            <a:endParaRPr kumimoji="1"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家賃：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～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6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万円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光熱水費：</a:t>
            </a:r>
            <a:r>
              <a:rPr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11000</a:t>
            </a:r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円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食費：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22500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円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j-ea"/>
                <a:ea typeface="+mj-ea"/>
              </a:rPr>
              <a:t>（</a:t>
            </a:r>
            <a:r>
              <a:rPr kumimoji="1" lang="en-US" altLang="ja-JP" sz="8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kumimoji="1" lang="ja-JP" altLang="en-US" sz="800" b="1" dirty="0">
                <a:solidFill>
                  <a:schemeClr val="bg1"/>
                </a:solidFill>
                <a:latin typeface="+mj-ea"/>
                <a:ea typeface="+mj-ea"/>
              </a:rPr>
              <a:t>食あたり朝食</a:t>
            </a:r>
            <a:r>
              <a:rPr kumimoji="1" lang="en-US" altLang="ja-JP" sz="800" b="1" dirty="0">
                <a:solidFill>
                  <a:schemeClr val="bg1"/>
                </a:solidFill>
                <a:latin typeface="+mj-ea"/>
                <a:ea typeface="+mj-ea"/>
              </a:rPr>
              <a:t>250</a:t>
            </a:r>
            <a:r>
              <a:rPr kumimoji="1" lang="ja-JP" altLang="en-US" sz="800" b="1" dirty="0">
                <a:solidFill>
                  <a:schemeClr val="bg1"/>
                </a:solidFill>
                <a:latin typeface="+mj-ea"/>
                <a:ea typeface="+mj-ea"/>
              </a:rPr>
              <a:t>円・夕食</a:t>
            </a:r>
            <a:r>
              <a:rPr kumimoji="1" lang="en-US" altLang="ja-JP" sz="800" b="1" dirty="0">
                <a:solidFill>
                  <a:schemeClr val="bg1"/>
                </a:solidFill>
                <a:latin typeface="+mj-ea"/>
                <a:ea typeface="+mj-ea"/>
              </a:rPr>
              <a:t>500</a:t>
            </a:r>
            <a:r>
              <a:rPr kumimoji="1" lang="ja-JP" altLang="en-US" sz="800" b="1" dirty="0">
                <a:solidFill>
                  <a:schemeClr val="bg1"/>
                </a:solidFill>
                <a:latin typeface="+mj-ea"/>
                <a:ea typeface="+mj-ea"/>
              </a:rPr>
              <a:t>円）</a:t>
            </a:r>
            <a:endParaRPr kumimoji="1" lang="en-US" altLang="ja-JP" sz="8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日用品費：</a:t>
            </a:r>
            <a:r>
              <a:rPr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5000</a:t>
            </a:r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円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※</a:t>
            </a:r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国及び市町村の家賃助成を受けられる場合があります。</a:t>
            </a:r>
            <a:endParaRPr kumimoji="1" lang="ja-JP" altLang="en-US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8" name="グループ化 12"/>
          <p:cNvGrpSpPr/>
          <p:nvPr/>
        </p:nvGrpSpPr>
        <p:grpSpPr>
          <a:xfrm>
            <a:off x="492296" y="6278365"/>
            <a:ext cx="2201258" cy="3010801"/>
            <a:chOff x="473746" y="4396985"/>
            <a:chExt cx="2201258" cy="681578"/>
          </a:xfrm>
        </p:grpSpPr>
        <p:sp>
          <p:nvSpPr>
            <p:cNvPr id="88" name="角丸四角形 87"/>
            <p:cNvSpPr/>
            <p:nvPr/>
          </p:nvSpPr>
          <p:spPr>
            <a:xfrm>
              <a:off x="534417" y="4434343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0" name="角丸四角形 129"/>
            <p:cNvSpPr/>
            <p:nvPr/>
          </p:nvSpPr>
          <p:spPr>
            <a:xfrm>
              <a:off x="473746" y="4396985"/>
              <a:ext cx="2140588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グループ化 10"/>
          <p:cNvGrpSpPr/>
          <p:nvPr/>
        </p:nvGrpSpPr>
        <p:grpSpPr>
          <a:xfrm>
            <a:off x="2812365" y="6300892"/>
            <a:ext cx="2206840" cy="3040998"/>
            <a:chOff x="2805831" y="4396985"/>
            <a:chExt cx="2206840" cy="681578"/>
          </a:xfrm>
        </p:grpSpPr>
        <p:sp>
          <p:nvSpPr>
            <p:cNvPr id="87" name="角丸四角形 86"/>
            <p:cNvSpPr/>
            <p:nvPr/>
          </p:nvSpPr>
          <p:spPr>
            <a:xfrm>
              <a:off x="2872084" y="4434343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1" name="角丸四角形 130"/>
            <p:cNvSpPr/>
            <p:nvPr/>
          </p:nvSpPr>
          <p:spPr>
            <a:xfrm>
              <a:off x="2805831" y="4396985"/>
              <a:ext cx="2140588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グループ化 8"/>
          <p:cNvGrpSpPr/>
          <p:nvPr/>
        </p:nvGrpSpPr>
        <p:grpSpPr>
          <a:xfrm>
            <a:off x="5172011" y="6307451"/>
            <a:ext cx="2197610" cy="3005007"/>
            <a:chOff x="5123806" y="4396985"/>
            <a:chExt cx="2197610" cy="681578"/>
          </a:xfrm>
        </p:grpSpPr>
        <p:sp>
          <p:nvSpPr>
            <p:cNvPr id="89" name="角丸四角形 88"/>
            <p:cNvSpPr/>
            <p:nvPr/>
          </p:nvSpPr>
          <p:spPr>
            <a:xfrm>
              <a:off x="5180829" y="4434343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2" name="角丸四角形 131"/>
            <p:cNvSpPr/>
            <p:nvPr/>
          </p:nvSpPr>
          <p:spPr>
            <a:xfrm>
              <a:off x="5123806" y="4396985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6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5" name="タイトル 1"/>
          <p:cNvSpPr txBox="1">
            <a:spLocks/>
          </p:cNvSpPr>
          <p:nvPr/>
        </p:nvSpPr>
        <p:spPr>
          <a:xfrm>
            <a:off x="4380399" y="9680065"/>
            <a:ext cx="3060000" cy="46800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0467-38-8825</a:t>
            </a:r>
          </a:p>
        </p:txBody>
      </p:sp>
      <p:sp>
        <p:nvSpPr>
          <p:cNvPr id="96" name="タイトル 1"/>
          <p:cNvSpPr txBox="1">
            <a:spLocks/>
          </p:cNvSpPr>
          <p:nvPr/>
        </p:nvSpPr>
        <p:spPr>
          <a:xfrm>
            <a:off x="210168" y="10065260"/>
            <a:ext cx="3820582" cy="367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60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7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b="1" dirty="0">
                <a:solidFill>
                  <a:schemeClr val="bg1"/>
                </a:solidFill>
                <a:latin typeface="+mn-ea"/>
                <a:ea typeface="+mn-ea"/>
              </a:rPr>
              <a:t>〒</a:t>
            </a:r>
            <a:r>
              <a:rPr lang="en-US" altLang="ja-JP" sz="1600" b="1" dirty="0">
                <a:solidFill>
                  <a:schemeClr val="bg1"/>
                </a:solidFill>
                <a:latin typeface="+mn-ea"/>
                <a:ea typeface="+mn-ea"/>
              </a:rPr>
              <a:t>253-0018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  <a:ea typeface="+mn-ea"/>
              </a:rPr>
              <a:t>　茅ヶ崎市室田</a:t>
            </a:r>
            <a:r>
              <a:rPr lang="en-US" altLang="ja-JP" sz="1600" b="1" dirty="0">
                <a:solidFill>
                  <a:schemeClr val="bg1"/>
                </a:solidFill>
                <a:latin typeface="+mn-ea"/>
                <a:ea typeface="+mn-ea"/>
              </a:rPr>
              <a:t>1-15-2</a:t>
            </a:r>
            <a:endParaRPr lang="ja-JP" altLang="en-US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0" name="テキスト ボックス 12"/>
          <p:cNvSpPr txBox="1"/>
          <p:nvPr/>
        </p:nvSpPr>
        <p:spPr>
          <a:xfrm>
            <a:off x="392168" y="3101760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9" name="テキスト ボックス 12"/>
          <p:cNvSpPr txBox="1"/>
          <p:nvPr/>
        </p:nvSpPr>
        <p:spPr>
          <a:xfrm>
            <a:off x="392168" y="6180292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4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0" name="テキスト ボックス 12"/>
          <p:cNvSpPr txBox="1"/>
          <p:nvPr/>
        </p:nvSpPr>
        <p:spPr>
          <a:xfrm>
            <a:off x="2760598" y="3111803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1" name="テキスト ボックス 12"/>
          <p:cNvSpPr txBox="1"/>
          <p:nvPr/>
        </p:nvSpPr>
        <p:spPr>
          <a:xfrm>
            <a:off x="2766567" y="6163812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2" name="テキスト ボックス 12"/>
          <p:cNvSpPr txBox="1"/>
          <p:nvPr/>
        </p:nvSpPr>
        <p:spPr>
          <a:xfrm>
            <a:off x="5068912" y="3111803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3" name="テキスト ボックス 12"/>
          <p:cNvSpPr txBox="1"/>
          <p:nvPr/>
        </p:nvSpPr>
        <p:spPr>
          <a:xfrm>
            <a:off x="5117335" y="6233679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6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79581" y="3675727"/>
            <a:ext cx="1783824" cy="196725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ホームの設備</a:t>
            </a:r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居室：個室（約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6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畳）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ｸﾛｰｾﾞｯﾄ、ｴｱｺﾝ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証明器具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共用：自動火災報知機、警備会社防犯設備、ｽﾌﾟﾘﾝｸﾗｰ、トイレ、ﾘﾋﾞﾝｸﾞ、洗濯機、乾燥機、ｼｬﾜｰ室、浴室、</a:t>
            </a:r>
            <a:r>
              <a:rPr kumimoji="1" lang="en-US" altLang="ja-JP" sz="1200" b="1" dirty="0" err="1">
                <a:solidFill>
                  <a:schemeClr val="bg1"/>
                </a:solidFill>
                <a:latin typeface="+mj-ea"/>
                <a:ea typeface="+mj-ea"/>
              </a:rPr>
              <a:t>wifi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kumimoji="1" lang="ja-JP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3CDC33C-BA78-4BFD-B6DF-15A5B8C5616C}"/>
              </a:ext>
            </a:extLst>
          </p:cNvPr>
          <p:cNvSpPr txBox="1"/>
          <p:nvPr/>
        </p:nvSpPr>
        <p:spPr>
          <a:xfrm>
            <a:off x="874109" y="6871749"/>
            <a:ext cx="1783824" cy="196725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貴重品・健康管理</a:t>
            </a:r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貴重品・服薬管理は利用者の責任において自己管理をして頂きますが、自己管理が難しい方はホームでお手伝いをさせて頂きます。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また、通院等の付添が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必要な方にはお手伝いを致します。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kumimoji="1" lang="ja-JP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9F28D0E-8302-4DB4-8818-BC9ED9A6CDB7}"/>
              </a:ext>
            </a:extLst>
          </p:cNvPr>
          <p:cNvSpPr txBox="1"/>
          <p:nvPr/>
        </p:nvSpPr>
        <p:spPr>
          <a:xfrm>
            <a:off x="3393347" y="6547479"/>
            <a:ext cx="1615851" cy="264672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その他</a:t>
            </a:r>
            <a:endParaRPr kumimoji="1"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・法人看護師による巡回相談を行っております。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・季節に応じた行事も行っております。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・知的・精神障がい者の方が対象です。（身体障がいの方は要相談）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・高齢障がい者の方の入居ご相談も受付ております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kumimoji="1" lang="ja-JP" altLang="en-US" sz="1600" b="1" dirty="0">
              <a:solidFill>
                <a:srgbClr val="FF66FF"/>
              </a:solidFill>
              <a:latin typeface="+mj-ea"/>
              <a:ea typeface="+mj-ea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C921D9B-DC74-4D99-B499-0FC75D306352}"/>
              </a:ext>
            </a:extLst>
          </p:cNvPr>
          <p:cNvSpPr txBox="1"/>
          <p:nvPr/>
        </p:nvSpPr>
        <p:spPr>
          <a:xfrm>
            <a:off x="5668706" y="6366319"/>
            <a:ext cx="1925249" cy="27422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入居までの流れ</a:t>
            </a:r>
            <a:endParaRPr kumimoji="1"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①問合せ・見学面談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②体験入居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③振り返り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④入居契約・手続き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⑤引越し・入居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※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日中活動先探しで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　お困りの方のご相談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　も受付ております。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E810A826-AF49-42D1-83A8-57ED6103A73E}"/>
              </a:ext>
            </a:extLst>
          </p:cNvPr>
          <p:cNvSpPr txBox="1">
            <a:spLocks/>
          </p:cNvSpPr>
          <p:nvPr/>
        </p:nvSpPr>
        <p:spPr>
          <a:xfrm>
            <a:off x="3835615" y="10031586"/>
            <a:ext cx="4281619" cy="330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solidFill>
                  <a:schemeClr val="bg1"/>
                </a:solidFill>
                <a:latin typeface="+mj-ea"/>
              </a:rPr>
              <a:t>ＭＡＩＬ　</a:t>
            </a:r>
            <a:r>
              <a:rPr lang="en-US" altLang="ja-JP" sz="2000" b="1" dirty="0">
                <a:solidFill>
                  <a:schemeClr val="bg1"/>
                </a:solidFill>
              </a:rPr>
              <a:t>suzuki27@g-lf.site</a:t>
            </a:r>
            <a:endParaRPr lang="en-US" altLang="ja-JP" sz="2000" b="1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13" name="図 12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F0CC0D03-6425-4358-923C-429E5384A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622" y="9872782"/>
            <a:ext cx="671600" cy="6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8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ボックス 70"/>
          <p:cNvSpPr txBox="1"/>
          <p:nvPr/>
        </p:nvSpPr>
        <p:spPr>
          <a:xfrm>
            <a:off x="971391" y="2892128"/>
            <a:ext cx="6336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障がい者グループホーム</a:t>
            </a:r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　入居者募集中ホームのご案内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9" name="フローチャート: 書類 168"/>
          <p:cNvSpPr/>
          <p:nvPr/>
        </p:nvSpPr>
        <p:spPr>
          <a:xfrm flipH="1" flipV="1">
            <a:off x="-213" y="5136814"/>
            <a:ext cx="7776000" cy="577089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9" y="2974945"/>
            <a:ext cx="469433" cy="43895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71" y="180054"/>
            <a:ext cx="7775575" cy="2563146"/>
          </a:xfrm>
          <a:prstGeom prst="rect">
            <a:avLst/>
          </a:prstGeom>
        </p:spPr>
      </p:pic>
      <p:sp>
        <p:nvSpPr>
          <p:cNvPr id="116" name="フローチャート: 書類 115"/>
          <p:cNvSpPr/>
          <p:nvPr/>
        </p:nvSpPr>
        <p:spPr>
          <a:xfrm>
            <a:off x="-213" y="-2615"/>
            <a:ext cx="7776000" cy="1254641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タイトル 1"/>
          <p:cNvSpPr txBox="1">
            <a:spLocks/>
          </p:cNvSpPr>
          <p:nvPr/>
        </p:nvSpPr>
        <p:spPr>
          <a:xfrm>
            <a:off x="-27642" y="470209"/>
            <a:ext cx="5961891" cy="5156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600" b="1" dirty="0">
                <a:solidFill>
                  <a:srgbClr val="FF99CC"/>
                </a:solidFill>
                <a:latin typeface="+mj-ea"/>
              </a:rPr>
              <a:t>ＮＰＯ法人障がい者支援グリーンライフ</a:t>
            </a:r>
            <a:endParaRPr lang="en-US" altLang="ja-JP" sz="1600" b="1" dirty="0">
              <a:solidFill>
                <a:srgbClr val="FF99CC"/>
              </a:solidFill>
              <a:latin typeface="+mj-ea"/>
            </a:endParaRPr>
          </a:p>
          <a:p>
            <a:pPr algn="ctr"/>
            <a:r>
              <a:rPr lang="ja-JP" altLang="en-US" sz="1600" b="1" dirty="0">
                <a:solidFill>
                  <a:srgbClr val="FF99CC"/>
                </a:solidFill>
                <a:latin typeface="+mj-ea"/>
              </a:rPr>
              <a:t>　</a:t>
            </a:r>
            <a:r>
              <a:rPr lang="ja-JP" altLang="en-US" sz="3200" b="1" dirty="0">
                <a:solidFill>
                  <a:srgbClr val="FF99CC"/>
                </a:solidFill>
                <a:latin typeface="+mj-ea"/>
              </a:rPr>
              <a:t>グループホーム入居者募集</a:t>
            </a:r>
            <a:endParaRPr lang="en-US" altLang="ja-JP" sz="3200" b="1" dirty="0">
              <a:solidFill>
                <a:srgbClr val="FF99CC"/>
              </a:solidFill>
              <a:latin typeface="+mj-ea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-15901" y="1724742"/>
            <a:ext cx="780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「安心できる暮らし」をサポートします</a:t>
            </a:r>
            <a:endParaRPr kumimoji="1" lang="ja-JP" altLang="en-US" sz="3200" b="1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BCFEE13-8E97-44CB-A628-B53FBE279167}"/>
              </a:ext>
            </a:extLst>
          </p:cNvPr>
          <p:cNvSpPr txBox="1"/>
          <p:nvPr/>
        </p:nvSpPr>
        <p:spPr>
          <a:xfrm>
            <a:off x="503109" y="3480943"/>
            <a:ext cx="6336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★ファミール茅ヶ崎</a:t>
            </a:r>
            <a:r>
              <a:rPr kumimoji="1" lang="en-US" altLang="ja-JP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Ⅱ</a:t>
            </a:r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　　</a:t>
            </a:r>
            <a:endParaRPr kumimoji="1" lang="en-US" altLang="ja-JP" sz="18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latin typeface="+mj-ea"/>
                <a:ea typeface="+mj-ea"/>
              </a:rPr>
              <a:t>茅ヶ崎市室田</a:t>
            </a:r>
            <a:r>
              <a:rPr lang="en-US" altLang="ja-JP" sz="1400" b="1" dirty="0">
                <a:latin typeface="+mj-ea"/>
                <a:ea typeface="+mj-ea"/>
              </a:rPr>
              <a:t>1-15-2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lang="ja-JP" altLang="en-US" sz="1400" b="1" dirty="0">
                <a:latin typeface="+mj-ea"/>
                <a:ea typeface="+mj-ea"/>
              </a:rPr>
              <a:t>ＪＲ茅ヶ崎駅からバス、室田小学校前下車徒歩</a:t>
            </a:r>
            <a:r>
              <a:rPr lang="en-US" altLang="ja-JP" sz="1400" b="1" dirty="0">
                <a:latin typeface="+mj-ea"/>
                <a:ea typeface="+mj-ea"/>
              </a:rPr>
              <a:t>3</a:t>
            </a:r>
            <a:r>
              <a:rPr lang="ja-JP" altLang="en-US" sz="1400" b="1" dirty="0">
                <a:latin typeface="+mj-ea"/>
                <a:ea typeface="+mj-ea"/>
              </a:rPr>
              <a:t>分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kumimoji="1"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男性</a:t>
            </a:r>
            <a:r>
              <a:rPr kumimoji="1" lang="en-US" altLang="ja-JP" sz="1400" b="1" dirty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kumimoji="1" lang="ja-JP" altLang="en-US" sz="1400" b="1" dirty="0">
                <a:solidFill>
                  <a:srgbClr val="0070C0"/>
                </a:solidFill>
                <a:latin typeface="+mj-ea"/>
                <a:ea typeface="+mj-ea"/>
              </a:rPr>
              <a:t>名募集中　</a:t>
            </a:r>
            <a:r>
              <a:rPr kumimoji="1" lang="ja-JP" altLang="en-US" sz="1400" b="1" dirty="0">
                <a:solidFill>
                  <a:srgbClr val="FF66FF"/>
                </a:solidFill>
                <a:latin typeface="+mj-ea"/>
                <a:ea typeface="+mj-ea"/>
              </a:rPr>
              <a:t>　</a:t>
            </a:r>
            <a:r>
              <a:rPr kumimoji="1" lang="en-US" altLang="ja-JP" sz="1400" b="1" dirty="0">
                <a:latin typeface="+mj-ea"/>
                <a:ea typeface="+mj-ea"/>
              </a:rPr>
              <a:t>2</a:t>
            </a:r>
            <a:r>
              <a:rPr kumimoji="1" lang="ja-JP" altLang="en-US" sz="1400" b="1" dirty="0">
                <a:latin typeface="+mj-ea"/>
                <a:ea typeface="+mj-ea"/>
              </a:rPr>
              <a:t>階のお部屋となります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04AFF67-6166-4DC7-8FE6-4889CDE9F025}"/>
              </a:ext>
            </a:extLst>
          </p:cNvPr>
          <p:cNvSpPr txBox="1"/>
          <p:nvPr/>
        </p:nvSpPr>
        <p:spPr>
          <a:xfrm>
            <a:off x="484655" y="4496606"/>
            <a:ext cx="6336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★ファミール</a:t>
            </a:r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茅ヶ崎</a:t>
            </a:r>
            <a:r>
              <a:rPr lang="en-US" altLang="ja-JP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Ⅳ</a:t>
            </a:r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　　</a:t>
            </a:r>
            <a:endParaRPr kumimoji="1" lang="en-US" altLang="ja-JP" sz="18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latin typeface="+mj-ea"/>
                <a:ea typeface="+mj-ea"/>
              </a:rPr>
              <a:t>茅ヶ崎市室田</a:t>
            </a:r>
            <a:r>
              <a:rPr lang="en-US" altLang="ja-JP" sz="1400" b="1" dirty="0">
                <a:latin typeface="+mj-ea"/>
                <a:ea typeface="+mj-ea"/>
              </a:rPr>
              <a:t>1-24-36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lang="ja-JP" altLang="en-US" sz="1400" b="1" dirty="0">
                <a:latin typeface="+mj-ea"/>
                <a:ea typeface="+mj-ea"/>
              </a:rPr>
              <a:t>ＪＲ茅ヶ崎駅からバス、室田小学校前下車徒歩</a:t>
            </a:r>
            <a:r>
              <a:rPr lang="en-US" altLang="ja-JP" sz="1400" b="1" dirty="0">
                <a:latin typeface="+mj-ea"/>
                <a:ea typeface="+mj-ea"/>
              </a:rPr>
              <a:t>1</a:t>
            </a:r>
            <a:r>
              <a:rPr lang="ja-JP" altLang="en-US" sz="1400" b="1" dirty="0">
                <a:latin typeface="+mj-ea"/>
                <a:ea typeface="+mj-ea"/>
              </a:rPr>
              <a:t>分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kumimoji="1" lang="ja-JP" altLang="en-US" sz="1400" b="1" dirty="0">
                <a:solidFill>
                  <a:srgbClr val="FF66FF"/>
                </a:solidFill>
                <a:latin typeface="+mj-ea"/>
                <a:ea typeface="+mj-ea"/>
              </a:rPr>
              <a:t>女性</a:t>
            </a:r>
            <a:r>
              <a:rPr kumimoji="1" lang="en-US" altLang="ja-JP" sz="1400" b="1" dirty="0">
                <a:solidFill>
                  <a:srgbClr val="FF66FF"/>
                </a:solidFill>
                <a:latin typeface="+mj-ea"/>
                <a:ea typeface="+mj-ea"/>
              </a:rPr>
              <a:t>1</a:t>
            </a:r>
            <a:r>
              <a:rPr kumimoji="1" lang="ja-JP" altLang="en-US" sz="1400" b="1" dirty="0">
                <a:solidFill>
                  <a:srgbClr val="FF66FF"/>
                </a:solidFill>
                <a:latin typeface="+mj-ea"/>
                <a:ea typeface="+mj-ea"/>
              </a:rPr>
              <a:t>名募集中　　</a:t>
            </a:r>
            <a:r>
              <a:rPr kumimoji="1" lang="en-US" altLang="ja-JP" sz="1400" b="1" dirty="0">
                <a:latin typeface="+mj-ea"/>
                <a:ea typeface="+mj-ea"/>
              </a:rPr>
              <a:t>1</a:t>
            </a:r>
            <a:r>
              <a:rPr kumimoji="1" lang="ja-JP" altLang="en-US" sz="1400" b="1" dirty="0">
                <a:latin typeface="+mj-ea"/>
                <a:ea typeface="+mj-ea"/>
              </a:rPr>
              <a:t>階のお部屋となります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DC6DE0F-F28C-4778-ABFB-9EE9F89E7DEB}"/>
              </a:ext>
            </a:extLst>
          </p:cNvPr>
          <p:cNvSpPr txBox="1"/>
          <p:nvPr/>
        </p:nvSpPr>
        <p:spPr>
          <a:xfrm>
            <a:off x="503109" y="5540401"/>
            <a:ext cx="6336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★ファミール</a:t>
            </a:r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岡崎</a:t>
            </a:r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　　</a:t>
            </a:r>
            <a:endParaRPr kumimoji="1" lang="en-US" altLang="ja-JP" sz="18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latin typeface="+mj-ea"/>
                <a:ea typeface="+mj-ea"/>
              </a:rPr>
              <a:t>平塚市岡崎</a:t>
            </a:r>
            <a:r>
              <a:rPr lang="en-US" altLang="ja-JP" sz="1400" b="1" dirty="0">
                <a:latin typeface="+mj-ea"/>
                <a:ea typeface="+mj-ea"/>
              </a:rPr>
              <a:t>5020-3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lang="ja-JP" altLang="en-US" sz="1400" b="1" dirty="0">
                <a:latin typeface="+mj-ea"/>
                <a:ea typeface="+mj-ea"/>
              </a:rPr>
              <a:t>小田急線伊勢原駅よりバス、みどりが丘下車目の前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rgbClr val="FF66FF"/>
                </a:solidFill>
                <a:latin typeface="+mj-ea"/>
                <a:ea typeface="+mj-ea"/>
              </a:rPr>
              <a:t>女性</a:t>
            </a:r>
            <a:r>
              <a:rPr lang="en-US" altLang="ja-JP" sz="1400" b="1" dirty="0">
                <a:solidFill>
                  <a:srgbClr val="FF66FF"/>
                </a:solidFill>
                <a:latin typeface="+mj-ea"/>
                <a:ea typeface="+mj-ea"/>
              </a:rPr>
              <a:t>1</a:t>
            </a:r>
            <a:r>
              <a:rPr lang="ja-JP" altLang="en-US" sz="1400" b="1" dirty="0">
                <a:solidFill>
                  <a:srgbClr val="FF66FF"/>
                </a:solidFill>
                <a:latin typeface="+mj-ea"/>
                <a:ea typeface="+mj-ea"/>
              </a:rPr>
              <a:t>名</a:t>
            </a:r>
            <a:r>
              <a:rPr kumimoji="1" lang="ja-JP" altLang="en-US" sz="1400" b="1" dirty="0">
                <a:solidFill>
                  <a:srgbClr val="FF66FF"/>
                </a:solidFill>
                <a:latin typeface="+mj-ea"/>
                <a:ea typeface="+mj-ea"/>
              </a:rPr>
              <a:t>募集中　　</a:t>
            </a:r>
            <a:r>
              <a:rPr kumimoji="1" lang="en-US" altLang="ja-JP" sz="1400" b="1" dirty="0">
                <a:latin typeface="+mj-ea"/>
                <a:ea typeface="+mj-ea"/>
              </a:rPr>
              <a:t>2</a:t>
            </a:r>
            <a:r>
              <a:rPr kumimoji="1" lang="ja-JP" altLang="en-US" sz="1400" b="1" dirty="0">
                <a:latin typeface="+mj-ea"/>
                <a:ea typeface="+mj-ea"/>
              </a:rPr>
              <a:t>階のお部屋となります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7184334F-EAC4-46CE-A5CC-43EBF02AE7A7}"/>
              </a:ext>
            </a:extLst>
          </p:cNvPr>
          <p:cNvSpPr txBox="1"/>
          <p:nvPr/>
        </p:nvSpPr>
        <p:spPr>
          <a:xfrm>
            <a:off x="479411" y="6493879"/>
            <a:ext cx="68050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★ファミール</a:t>
            </a:r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長後</a:t>
            </a:r>
            <a:r>
              <a:rPr kumimoji="1"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　　</a:t>
            </a:r>
            <a:endParaRPr kumimoji="1" lang="en-US" altLang="ja-JP" sz="18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latin typeface="+mj-ea"/>
                <a:ea typeface="+mj-ea"/>
              </a:rPr>
              <a:t>藤沢市下土棚</a:t>
            </a:r>
            <a:r>
              <a:rPr lang="en-US" altLang="ja-JP" sz="1400" b="1" dirty="0">
                <a:latin typeface="+mj-ea"/>
                <a:ea typeface="+mj-ea"/>
              </a:rPr>
              <a:t>437-4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kumimoji="1" lang="ja-JP" altLang="en-US" sz="1400" b="1" dirty="0">
                <a:latin typeface="+mj-ea"/>
                <a:ea typeface="+mj-ea"/>
              </a:rPr>
              <a:t>小田急線長後駅より徒歩</a:t>
            </a:r>
            <a:r>
              <a:rPr kumimoji="1" lang="en-US" altLang="ja-JP" sz="1400" b="1" dirty="0">
                <a:latin typeface="+mj-ea"/>
                <a:ea typeface="+mj-ea"/>
              </a:rPr>
              <a:t>7</a:t>
            </a:r>
            <a:r>
              <a:rPr kumimoji="1" lang="ja-JP" altLang="en-US" sz="1400" b="1" dirty="0">
                <a:latin typeface="+mj-ea"/>
                <a:ea typeface="+mj-ea"/>
              </a:rPr>
              <a:t>分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rgbClr val="FF66FF"/>
                </a:solidFill>
                <a:latin typeface="+mj-ea"/>
                <a:ea typeface="+mj-ea"/>
              </a:rPr>
              <a:t>女性</a:t>
            </a:r>
            <a:r>
              <a:rPr lang="en-US" altLang="ja-JP" sz="1400" b="1" dirty="0">
                <a:solidFill>
                  <a:srgbClr val="FF66FF"/>
                </a:solidFill>
                <a:latin typeface="+mj-ea"/>
                <a:ea typeface="+mj-ea"/>
              </a:rPr>
              <a:t>1</a:t>
            </a:r>
            <a:r>
              <a:rPr lang="ja-JP" altLang="en-US" sz="1400" b="1" dirty="0">
                <a:solidFill>
                  <a:srgbClr val="FF66FF"/>
                </a:solidFill>
                <a:latin typeface="+mj-ea"/>
                <a:ea typeface="+mj-ea"/>
              </a:rPr>
              <a:t>名</a:t>
            </a:r>
            <a:r>
              <a:rPr kumimoji="1" lang="ja-JP" altLang="en-US" sz="1400" b="1" dirty="0">
                <a:solidFill>
                  <a:srgbClr val="FF66FF"/>
                </a:solidFill>
                <a:latin typeface="+mj-ea"/>
                <a:ea typeface="+mj-ea"/>
              </a:rPr>
              <a:t>募集中　　</a:t>
            </a:r>
            <a:r>
              <a:rPr kumimoji="1" lang="en-US" altLang="ja-JP" sz="1400" b="1" dirty="0">
                <a:latin typeface="+mj-ea"/>
                <a:ea typeface="+mj-ea"/>
              </a:rPr>
              <a:t>1</a:t>
            </a:r>
            <a:r>
              <a:rPr kumimoji="1" lang="ja-JP" altLang="en-US" sz="1400" b="1" dirty="0">
                <a:latin typeface="+mj-ea"/>
                <a:ea typeface="+mj-ea"/>
              </a:rPr>
              <a:t>階のお部屋となります</a:t>
            </a:r>
            <a:endParaRPr kumimoji="1" lang="en-US" altLang="ja-JP" sz="1400" b="1" dirty="0">
              <a:latin typeface="+mj-ea"/>
              <a:ea typeface="+mj-ea"/>
            </a:endParaRPr>
          </a:p>
          <a:p>
            <a:endParaRPr kumimoji="1" lang="en-US" altLang="ja-JP" sz="1400" b="1" dirty="0"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★その他：ファミール名瀬（横浜市戸塚区）、ファミール瀬谷（横浜市瀬谷区）、ファミール今宿（横浜市旭区）、ファミール原宿（横浜市戸塚区）、ファミール茅ヶ崎サテライト（茅ヶ崎市）でも入居者を募集しております。</a:t>
            </a:r>
            <a:endParaRPr lang="en-US" altLang="ja-JP" sz="1200" b="1" dirty="0">
              <a:solidFill>
                <a:schemeClr val="accent1">
                  <a:lumMod val="75000"/>
                </a:schemeClr>
              </a:solidFill>
              <a:latin typeface="+mj-ea"/>
            </a:endParaRPr>
          </a:p>
        </p:txBody>
      </p:sp>
      <p:grpSp>
        <p:nvGrpSpPr>
          <p:cNvPr id="91" name="グループ化 12">
            <a:extLst>
              <a:ext uri="{FF2B5EF4-FFF2-40B4-BE49-F238E27FC236}">
                <a16:creationId xmlns:a16="http://schemas.microsoft.com/office/drawing/2014/main" id="{447EF921-DCDD-413D-80D4-5E30AC39BCE6}"/>
              </a:ext>
            </a:extLst>
          </p:cNvPr>
          <p:cNvGrpSpPr/>
          <p:nvPr/>
        </p:nvGrpSpPr>
        <p:grpSpPr>
          <a:xfrm>
            <a:off x="336073" y="8379173"/>
            <a:ext cx="7162212" cy="2081488"/>
            <a:chOff x="499904" y="4359829"/>
            <a:chExt cx="2175100" cy="718734"/>
          </a:xfrm>
        </p:grpSpPr>
        <p:sp>
          <p:nvSpPr>
            <p:cNvPr id="92" name="角丸四角形 87">
              <a:extLst>
                <a:ext uri="{FF2B5EF4-FFF2-40B4-BE49-F238E27FC236}">
                  <a16:creationId xmlns:a16="http://schemas.microsoft.com/office/drawing/2014/main" id="{3C2682E6-EE9A-4754-A612-80478AA172EA}"/>
                </a:ext>
              </a:extLst>
            </p:cNvPr>
            <p:cNvSpPr/>
            <p:nvPr/>
          </p:nvSpPr>
          <p:spPr>
            <a:xfrm>
              <a:off x="534417" y="4434343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3" name="角丸四角形 129">
              <a:extLst>
                <a:ext uri="{FF2B5EF4-FFF2-40B4-BE49-F238E27FC236}">
                  <a16:creationId xmlns:a16="http://schemas.microsoft.com/office/drawing/2014/main" id="{09A755C3-B816-4262-9641-1F1B9025A7EC}"/>
                </a:ext>
              </a:extLst>
            </p:cNvPr>
            <p:cNvSpPr/>
            <p:nvPr/>
          </p:nvSpPr>
          <p:spPr>
            <a:xfrm>
              <a:off x="499904" y="4359829"/>
              <a:ext cx="2140588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各ホームの紹介映像（</a:t>
              </a:r>
              <a:r>
                <a:rPr kumimoji="1" lang="en-US" altLang="ja-JP" sz="1400" dirty="0" err="1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face</a:t>
              </a:r>
              <a:r>
                <a:rPr lang="en-US" altLang="ja-JP" sz="1400" dirty="0" err="1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book</a:t>
              </a:r>
              <a:r>
                <a:rPr lang="ja-JP" altLang="en-US" sz="1400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のページに移行します）</a:t>
              </a:r>
              <a:endParaRPr lang="en-US" altLang="ja-JP" sz="1400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endParaRPr lang="en-US" altLang="ja-JP" sz="12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r>
                <a:rPr lang="ja-JP" altLang="en-US" sz="1200" dirty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　</a:t>
              </a:r>
              <a:r>
                <a:rPr lang="ja-JP" altLang="en-US" sz="1200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ファミール茅ヶ崎</a:t>
              </a:r>
              <a:r>
                <a:rPr lang="en-US" altLang="ja-JP" sz="1200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Ⅱ</a:t>
              </a:r>
              <a:r>
                <a:rPr lang="ja-JP" altLang="en-US" sz="1200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　　ファミール茅ヶ崎</a:t>
              </a:r>
              <a:r>
                <a:rPr lang="en-US" altLang="ja-JP" sz="1200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Ⅳ</a:t>
              </a:r>
              <a:r>
                <a:rPr lang="ja-JP" altLang="en-US" sz="1200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+mj-ea"/>
                  <a:ea typeface="+mj-ea"/>
                </a:rPr>
                <a:t>　　ファミール岡崎　　　ファミール長後</a:t>
              </a:r>
              <a:endParaRPr lang="en-US" altLang="ja-JP" sz="1600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kumimoji="1" lang="en-US" altLang="ja-JP" sz="16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lang="en-US" altLang="ja-JP" sz="16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kumimoji="1" lang="en-US" altLang="ja-JP" sz="16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kumimoji="1" lang="ja-JP" altLang="en-US" sz="16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5310410-38E8-468F-AB7B-D1835CB6CEB5}"/>
              </a:ext>
            </a:extLst>
          </p:cNvPr>
          <p:cNvSpPr/>
          <p:nvPr/>
        </p:nvSpPr>
        <p:spPr>
          <a:xfrm>
            <a:off x="5780780" y="8470736"/>
            <a:ext cx="1460386" cy="15311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★</a:t>
            </a:r>
            <a:r>
              <a:rPr kumimoji="1" lang="en-US" altLang="ja-JP" sz="900" dirty="0">
                <a:solidFill>
                  <a:schemeClr val="tx1"/>
                </a:solidFill>
              </a:rPr>
              <a:t>QR</a:t>
            </a:r>
            <a:r>
              <a:rPr kumimoji="1" lang="ja-JP" altLang="en-US" sz="900" dirty="0">
                <a:solidFill>
                  <a:schemeClr val="tx1"/>
                </a:solidFill>
              </a:rPr>
              <a:t>コードが上手く読み取れない場合もございます。また、映像は各ホームの</a:t>
            </a:r>
            <a:r>
              <a:rPr kumimoji="1" lang="en-US" altLang="ja-JP" sz="900" dirty="0">
                <a:solidFill>
                  <a:schemeClr val="tx1"/>
                </a:solidFill>
              </a:rPr>
              <a:t>OPEN</a:t>
            </a:r>
            <a:r>
              <a:rPr kumimoji="1" lang="ja-JP" altLang="en-US" sz="900" dirty="0">
                <a:solidFill>
                  <a:schemeClr val="tx1"/>
                </a:solidFill>
              </a:rPr>
              <a:t>時の映像です。現在の映像ではない場合もございます。</a:t>
            </a:r>
            <a:endParaRPr kumimoji="1" lang="en-US" altLang="ja-JP" sz="9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予めご了承ください。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49BD543-2887-46C5-9745-4733024AA6A7}"/>
              </a:ext>
            </a:extLst>
          </p:cNvPr>
          <p:cNvSpPr/>
          <p:nvPr/>
        </p:nvSpPr>
        <p:spPr>
          <a:xfrm>
            <a:off x="249939" y="168216"/>
            <a:ext cx="721452" cy="258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bg1"/>
                </a:solidFill>
              </a:rPr>
              <a:t>2020.1</a:t>
            </a:r>
            <a:r>
              <a:rPr kumimoji="1" lang="ja-JP" altLang="en-US" sz="600" dirty="0">
                <a:solidFill>
                  <a:schemeClr val="bg1"/>
                </a:solidFill>
              </a:rPr>
              <a:t>月湘南版</a:t>
            </a:r>
          </a:p>
        </p:txBody>
      </p:sp>
      <p:pic>
        <p:nvPicPr>
          <p:cNvPr id="17" name="図 16" descr="屋内 が含まれている画像&#10;&#10;自動的に生成された説明">
            <a:extLst>
              <a:ext uri="{FF2B5EF4-FFF2-40B4-BE49-F238E27FC236}">
                <a16:creationId xmlns:a16="http://schemas.microsoft.com/office/drawing/2014/main" id="{4CFA3F41-546F-4B1C-BFBC-DD11EEA37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9" y="9167080"/>
            <a:ext cx="886279" cy="886279"/>
          </a:xfrm>
          <a:prstGeom prst="rect">
            <a:avLst/>
          </a:prstGeom>
        </p:spPr>
      </p:pic>
      <p:pic>
        <p:nvPicPr>
          <p:cNvPr id="20" name="図 19" descr="ブラック, 小さい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6A5FDE6A-A279-4853-983D-B487E5426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57" y="9167081"/>
            <a:ext cx="886279" cy="886279"/>
          </a:xfrm>
          <a:prstGeom prst="rect">
            <a:avLst/>
          </a:prstGeom>
        </p:spPr>
      </p:pic>
      <p:pic>
        <p:nvPicPr>
          <p:cNvPr id="24" name="図 23" descr="屋内, ブラック が含まれている画像&#10;&#10;自動的に生成された説明">
            <a:extLst>
              <a:ext uri="{FF2B5EF4-FFF2-40B4-BE49-F238E27FC236}">
                <a16:creationId xmlns:a16="http://schemas.microsoft.com/office/drawing/2014/main" id="{0C79776B-6EEC-4FB1-9070-8E7F5384DF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09" y="9183091"/>
            <a:ext cx="875412" cy="875412"/>
          </a:xfrm>
          <a:prstGeom prst="rect">
            <a:avLst/>
          </a:prstGeom>
        </p:spPr>
      </p:pic>
      <p:pic>
        <p:nvPicPr>
          <p:cNvPr id="4" name="図 3" descr="屋内 が含まれている画像&#10;&#10;自動的に生成された説明">
            <a:extLst>
              <a:ext uri="{FF2B5EF4-FFF2-40B4-BE49-F238E27FC236}">
                <a16:creationId xmlns:a16="http://schemas.microsoft.com/office/drawing/2014/main" id="{211B408E-D365-4177-84B8-58AC582FFB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12" y="9167080"/>
            <a:ext cx="886721" cy="886721"/>
          </a:xfrm>
          <a:prstGeom prst="rect">
            <a:avLst/>
          </a:prstGeom>
        </p:spPr>
      </p:pic>
      <p:sp>
        <p:nvSpPr>
          <p:cNvPr id="7" name="リボン: 上に曲がる 6">
            <a:extLst>
              <a:ext uri="{FF2B5EF4-FFF2-40B4-BE49-F238E27FC236}">
                <a16:creationId xmlns:a16="http://schemas.microsoft.com/office/drawing/2014/main" id="{CEA321B5-33EE-4E93-905C-422E7FAFA72D}"/>
              </a:ext>
            </a:extLst>
          </p:cNvPr>
          <p:cNvSpPr/>
          <p:nvPr/>
        </p:nvSpPr>
        <p:spPr>
          <a:xfrm rot="829091">
            <a:off x="5470025" y="457933"/>
            <a:ext cx="1885373" cy="473350"/>
          </a:xfrm>
          <a:prstGeom prst="ribbon2">
            <a:avLst>
              <a:gd name="adj1" fmla="val 16667"/>
              <a:gd name="adj2" fmla="val 625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0070C0"/>
                </a:solidFill>
              </a:rPr>
              <a:t>湘南地域版</a:t>
            </a:r>
          </a:p>
        </p:txBody>
      </p:sp>
      <p:pic>
        <p:nvPicPr>
          <p:cNvPr id="9" name="図 8" descr="建物, 屋外, 車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FF539BE2-DAA7-442F-BF84-2623A89844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20" y="3530595"/>
            <a:ext cx="1545159" cy="927095"/>
          </a:xfrm>
          <a:prstGeom prst="rect">
            <a:avLst/>
          </a:prstGeom>
        </p:spPr>
      </p:pic>
      <p:pic>
        <p:nvPicPr>
          <p:cNvPr id="12" name="図 11" descr="建物, 屋外, 道路, 自転車 が含まれている画像&#10;&#10;自動的に生成された説明">
            <a:extLst>
              <a:ext uri="{FF2B5EF4-FFF2-40B4-BE49-F238E27FC236}">
                <a16:creationId xmlns:a16="http://schemas.microsoft.com/office/drawing/2014/main" id="{CB25CF25-C367-4DC8-BC74-4BA0F5AE15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31" y="4546258"/>
            <a:ext cx="1570097" cy="957471"/>
          </a:xfrm>
          <a:prstGeom prst="rect">
            <a:avLst/>
          </a:prstGeom>
        </p:spPr>
      </p:pic>
      <p:pic>
        <p:nvPicPr>
          <p:cNvPr id="15" name="図 14" descr="屋内, テーブル, 部屋, 窓 が含まれている画像&#10;&#10;自動的に生成された説明">
            <a:extLst>
              <a:ext uri="{FF2B5EF4-FFF2-40B4-BE49-F238E27FC236}">
                <a16:creationId xmlns:a16="http://schemas.microsoft.com/office/drawing/2014/main" id="{A1EF4B99-C799-4891-BF54-E382F7BB6BA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20" y="5636502"/>
            <a:ext cx="1601758" cy="961055"/>
          </a:xfrm>
          <a:prstGeom prst="rect">
            <a:avLst/>
          </a:prstGeom>
        </p:spPr>
      </p:pic>
      <p:pic>
        <p:nvPicPr>
          <p:cNvPr id="18" name="図 17" descr="建物, 屋外, 家, 時計 が含まれている画像&#10;&#10;自動的に生成された説明">
            <a:extLst>
              <a:ext uri="{FF2B5EF4-FFF2-40B4-BE49-F238E27FC236}">
                <a16:creationId xmlns:a16="http://schemas.microsoft.com/office/drawing/2014/main" id="{86729800-E0B7-479B-9AA7-0D9B15B270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80" y="6670470"/>
            <a:ext cx="1590083" cy="95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5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ボックス 70"/>
          <p:cNvSpPr txBox="1"/>
          <p:nvPr/>
        </p:nvSpPr>
        <p:spPr>
          <a:xfrm>
            <a:off x="967673" y="2655813"/>
            <a:ext cx="597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グリーンライフグループホーム</a:t>
            </a:r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　</a:t>
            </a: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６つの特徴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3" y="2748418"/>
            <a:ext cx="469433" cy="43895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71" y="180054"/>
            <a:ext cx="7775575" cy="256314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9402237"/>
            <a:ext cx="7776000" cy="1505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3" name="タイトル 1"/>
          <p:cNvSpPr txBox="1">
            <a:spLocks/>
          </p:cNvSpPr>
          <p:nvPr/>
        </p:nvSpPr>
        <p:spPr>
          <a:xfrm>
            <a:off x="4364337" y="9341890"/>
            <a:ext cx="3060000" cy="46800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0467-38-8766</a:t>
            </a:r>
          </a:p>
        </p:txBody>
      </p:sp>
      <p:sp>
        <p:nvSpPr>
          <p:cNvPr id="105" name="タイトル 1"/>
          <p:cNvSpPr txBox="1">
            <a:spLocks/>
          </p:cNvSpPr>
          <p:nvPr/>
        </p:nvSpPr>
        <p:spPr>
          <a:xfrm>
            <a:off x="3745660" y="9323828"/>
            <a:ext cx="720000" cy="54000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☎</a:t>
            </a:r>
          </a:p>
        </p:txBody>
      </p:sp>
      <p:sp>
        <p:nvSpPr>
          <p:cNvPr id="106" name="タイトル 1"/>
          <p:cNvSpPr txBox="1">
            <a:spLocks/>
          </p:cNvSpPr>
          <p:nvPr/>
        </p:nvSpPr>
        <p:spPr>
          <a:xfrm>
            <a:off x="3002468" y="10267623"/>
            <a:ext cx="4281619" cy="330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solidFill>
                  <a:schemeClr val="bg1"/>
                </a:solidFill>
                <a:latin typeface="+mj-ea"/>
              </a:rPr>
              <a:t>ホームページ：</a:t>
            </a:r>
            <a:r>
              <a:rPr lang="en-US" altLang="ja-JP" sz="2000" b="1" dirty="0">
                <a:solidFill>
                  <a:schemeClr val="bg1"/>
                </a:solidFill>
                <a:latin typeface="+mj-ea"/>
              </a:rPr>
              <a:t> https://g-lf.site/</a:t>
            </a:r>
          </a:p>
        </p:txBody>
      </p:sp>
      <p:sp>
        <p:nvSpPr>
          <p:cNvPr id="107" name="タイトル 1"/>
          <p:cNvSpPr txBox="1">
            <a:spLocks/>
          </p:cNvSpPr>
          <p:nvPr/>
        </p:nvSpPr>
        <p:spPr>
          <a:xfrm>
            <a:off x="3837212" y="9654024"/>
            <a:ext cx="900000" cy="54000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bg1"/>
                </a:solidFill>
                <a:latin typeface="+mj-ea"/>
              </a:rPr>
              <a:t>FAX</a:t>
            </a:r>
          </a:p>
        </p:txBody>
      </p:sp>
      <p:sp>
        <p:nvSpPr>
          <p:cNvPr id="108" name="タイトル 1"/>
          <p:cNvSpPr txBox="1">
            <a:spLocks/>
          </p:cNvSpPr>
          <p:nvPr/>
        </p:nvSpPr>
        <p:spPr>
          <a:xfrm>
            <a:off x="262018" y="9273291"/>
            <a:ext cx="2537811" cy="71269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お問合せ</a:t>
            </a:r>
            <a:endParaRPr lang="en-US" altLang="ja-JP" sz="28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10" name="タイトル 1"/>
          <p:cNvSpPr txBox="1">
            <a:spLocks/>
          </p:cNvSpPr>
          <p:nvPr/>
        </p:nvSpPr>
        <p:spPr>
          <a:xfrm>
            <a:off x="210168" y="9754320"/>
            <a:ext cx="3474318" cy="41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60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7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00" b="1" dirty="0">
                <a:solidFill>
                  <a:schemeClr val="bg1"/>
                </a:solidFill>
                <a:latin typeface="+mn-ea"/>
                <a:ea typeface="+mn-ea"/>
              </a:rPr>
              <a:t>NPO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  <a:ea typeface="+mn-ea"/>
              </a:rPr>
              <a:t>法人障がい者支援グリーンライフ</a:t>
            </a:r>
          </a:p>
        </p:txBody>
      </p:sp>
      <p:grpSp>
        <p:nvGrpSpPr>
          <p:cNvPr id="4" name="グループ化 9"/>
          <p:cNvGrpSpPr/>
          <p:nvPr/>
        </p:nvGrpSpPr>
        <p:grpSpPr>
          <a:xfrm>
            <a:off x="2831130" y="3202633"/>
            <a:ext cx="2206840" cy="2986844"/>
            <a:chOff x="2805831" y="3634087"/>
            <a:chExt cx="2206840" cy="683301"/>
          </a:xfrm>
        </p:grpSpPr>
        <p:sp>
          <p:nvSpPr>
            <p:cNvPr id="85" name="角丸四角形 84"/>
            <p:cNvSpPr/>
            <p:nvPr/>
          </p:nvSpPr>
          <p:spPr>
            <a:xfrm>
              <a:off x="2872084" y="3673168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6" name="角丸四角形 125"/>
            <p:cNvSpPr/>
            <p:nvPr/>
          </p:nvSpPr>
          <p:spPr>
            <a:xfrm>
              <a:off x="2805831" y="3634087"/>
              <a:ext cx="2140589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3320614" y="3194613"/>
            <a:ext cx="1615851" cy="27747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職員配置</a:t>
            </a:r>
            <a:endParaRPr kumimoji="1"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夜間は世話人が常駐します（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16:00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～翌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9:30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）日中も職員が配置されています。（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※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）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※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業務都合で不在になる日もあり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kumimoji="1" lang="ja-JP" altLang="en-US" sz="1600" b="1" dirty="0">
              <a:solidFill>
                <a:srgbClr val="FF66FF"/>
              </a:solidFill>
              <a:latin typeface="+mj-ea"/>
              <a:ea typeface="+mj-ea"/>
            </a:endParaRPr>
          </a:p>
        </p:txBody>
      </p:sp>
      <p:grpSp>
        <p:nvGrpSpPr>
          <p:cNvPr id="5" name="グループ化 11"/>
          <p:cNvGrpSpPr/>
          <p:nvPr/>
        </p:nvGrpSpPr>
        <p:grpSpPr>
          <a:xfrm>
            <a:off x="494050" y="3215295"/>
            <a:ext cx="2201258" cy="2993431"/>
            <a:chOff x="473746" y="3634087"/>
            <a:chExt cx="2201258" cy="683301"/>
          </a:xfrm>
        </p:grpSpPr>
        <p:sp>
          <p:nvSpPr>
            <p:cNvPr id="86" name="角丸四角形 85"/>
            <p:cNvSpPr/>
            <p:nvPr/>
          </p:nvSpPr>
          <p:spPr>
            <a:xfrm>
              <a:off x="534417" y="3673168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473746" y="3634087"/>
              <a:ext cx="2140588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グループ化 7"/>
          <p:cNvGrpSpPr/>
          <p:nvPr/>
        </p:nvGrpSpPr>
        <p:grpSpPr>
          <a:xfrm>
            <a:off x="5143500" y="3204208"/>
            <a:ext cx="2197610" cy="2937904"/>
            <a:chOff x="5123806" y="3634087"/>
            <a:chExt cx="2197610" cy="683301"/>
          </a:xfrm>
        </p:grpSpPr>
        <p:sp>
          <p:nvSpPr>
            <p:cNvPr id="84" name="角丸四角形 83"/>
            <p:cNvSpPr/>
            <p:nvPr/>
          </p:nvSpPr>
          <p:spPr>
            <a:xfrm>
              <a:off x="5180829" y="3673168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7" name="角丸四角形 126"/>
            <p:cNvSpPr/>
            <p:nvPr/>
          </p:nvSpPr>
          <p:spPr>
            <a:xfrm>
              <a:off x="5123806" y="3634087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5623690" y="3106543"/>
            <a:ext cx="1774443" cy="27422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ご利用料金</a:t>
            </a:r>
            <a:endParaRPr kumimoji="1"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家賃：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～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6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万円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光熱水費：</a:t>
            </a:r>
            <a:r>
              <a:rPr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11000</a:t>
            </a:r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円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食費：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22500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円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j-ea"/>
                <a:ea typeface="+mj-ea"/>
              </a:rPr>
              <a:t>（</a:t>
            </a:r>
            <a:r>
              <a:rPr kumimoji="1" lang="en-US" altLang="ja-JP" sz="8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kumimoji="1" lang="ja-JP" altLang="en-US" sz="800" b="1" dirty="0">
                <a:solidFill>
                  <a:schemeClr val="bg1"/>
                </a:solidFill>
                <a:latin typeface="+mj-ea"/>
                <a:ea typeface="+mj-ea"/>
              </a:rPr>
              <a:t>食あたり朝食</a:t>
            </a:r>
            <a:r>
              <a:rPr kumimoji="1" lang="en-US" altLang="ja-JP" sz="800" b="1" dirty="0">
                <a:solidFill>
                  <a:schemeClr val="bg1"/>
                </a:solidFill>
                <a:latin typeface="+mj-ea"/>
                <a:ea typeface="+mj-ea"/>
              </a:rPr>
              <a:t>250</a:t>
            </a:r>
            <a:r>
              <a:rPr kumimoji="1" lang="ja-JP" altLang="en-US" sz="800" b="1" dirty="0">
                <a:solidFill>
                  <a:schemeClr val="bg1"/>
                </a:solidFill>
                <a:latin typeface="+mj-ea"/>
                <a:ea typeface="+mj-ea"/>
              </a:rPr>
              <a:t>円・夕食</a:t>
            </a:r>
            <a:r>
              <a:rPr kumimoji="1" lang="en-US" altLang="ja-JP" sz="800" b="1" dirty="0">
                <a:solidFill>
                  <a:schemeClr val="bg1"/>
                </a:solidFill>
                <a:latin typeface="+mj-ea"/>
                <a:ea typeface="+mj-ea"/>
              </a:rPr>
              <a:t>500</a:t>
            </a:r>
            <a:r>
              <a:rPr kumimoji="1" lang="ja-JP" altLang="en-US" sz="800" b="1" dirty="0">
                <a:solidFill>
                  <a:schemeClr val="bg1"/>
                </a:solidFill>
                <a:latin typeface="+mj-ea"/>
                <a:ea typeface="+mj-ea"/>
              </a:rPr>
              <a:t>円）</a:t>
            </a:r>
            <a:endParaRPr kumimoji="1" lang="en-US" altLang="ja-JP" sz="8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日用品費：</a:t>
            </a:r>
            <a:r>
              <a:rPr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5000</a:t>
            </a:r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円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※</a:t>
            </a:r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国及び市町村の家賃助成を受けられる場合があります。</a:t>
            </a:r>
            <a:endParaRPr kumimoji="1" lang="ja-JP" altLang="en-US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8" name="グループ化 12"/>
          <p:cNvGrpSpPr/>
          <p:nvPr/>
        </p:nvGrpSpPr>
        <p:grpSpPr>
          <a:xfrm>
            <a:off x="492296" y="6278365"/>
            <a:ext cx="2201258" cy="3010801"/>
            <a:chOff x="473746" y="4396985"/>
            <a:chExt cx="2201258" cy="681578"/>
          </a:xfrm>
        </p:grpSpPr>
        <p:sp>
          <p:nvSpPr>
            <p:cNvPr id="88" name="角丸四角形 87"/>
            <p:cNvSpPr/>
            <p:nvPr/>
          </p:nvSpPr>
          <p:spPr>
            <a:xfrm>
              <a:off x="534417" y="4434343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0" name="角丸四角形 129"/>
            <p:cNvSpPr/>
            <p:nvPr/>
          </p:nvSpPr>
          <p:spPr>
            <a:xfrm>
              <a:off x="473746" y="4396985"/>
              <a:ext cx="2140588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グループ化 10"/>
          <p:cNvGrpSpPr/>
          <p:nvPr/>
        </p:nvGrpSpPr>
        <p:grpSpPr>
          <a:xfrm>
            <a:off x="2812365" y="6300892"/>
            <a:ext cx="2206840" cy="3040998"/>
            <a:chOff x="2805831" y="4396985"/>
            <a:chExt cx="2206840" cy="681578"/>
          </a:xfrm>
        </p:grpSpPr>
        <p:sp>
          <p:nvSpPr>
            <p:cNvPr id="87" name="角丸四角形 86"/>
            <p:cNvSpPr/>
            <p:nvPr/>
          </p:nvSpPr>
          <p:spPr>
            <a:xfrm>
              <a:off x="2872084" y="4434343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1" name="角丸四角形 130"/>
            <p:cNvSpPr/>
            <p:nvPr/>
          </p:nvSpPr>
          <p:spPr>
            <a:xfrm>
              <a:off x="2805831" y="4396985"/>
              <a:ext cx="2140588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グループ化 8"/>
          <p:cNvGrpSpPr/>
          <p:nvPr/>
        </p:nvGrpSpPr>
        <p:grpSpPr>
          <a:xfrm>
            <a:off x="5172011" y="6307451"/>
            <a:ext cx="2197610" cy="3005007"/>
            <a:chOff x="5123806" y="4396985"/>
            <a:chExt cx="2197610" cy="681578"/>
          </a:xfrm>
        </p:grpSpPr>
        <p:sp>
          <p:nvSpPr>
            <p:cNvPr id="89" name="角丸四角形 88"/>
            <p:cNvSpPr/>
            <p:nvPr/>
          </p:nvSpPr>
          <p:spPr>
            <a:xfrm>
              <a:off x="5180829" y="4434343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2" name="角丸四角形 131"/>
            <p:cNvSpPr/>
            <p:nvPr/>
          </p:nvSpPr>
          <p:spPr>
            <a:xfrm>
              <a:off x="5123806" y="4396985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6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5" name="タイトル 1"/>
          <p:cNvSpPr txBox="1">
            <a:spLocks/>
          </p:cNvSpPr>
          <p:nvPr/>
        </p:nvSpPr>
        <p:spPr>
          <a:xfrm>
            <a:off x="4380399" y="9680065"/>
            <a:ext cx="3060000" cy="46800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0467-38-8825</a:t>
            </a:r>
          </a:p>
        </p:txBody>
      </p:sp>
      <p:sp>
        <p:nvSpPr>
          <p:cNvPr id="96" name="タイトル 1"/>
          <p:cNvSpPr txBox="1">
            <a:spLocks/>
          </p:cNvSpPr>
          <p:nvPr/>
        </p:nvSpPr>
        <p:spPr>
          <a:xfrm>
            <a:off x="210168" y="10065260"/>
            <a:ext cx="3820582" cy="367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60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7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b="1" dirty="0">
                <a:solidFill>
                  <a:schemeClr val="bg1"/>
                </a:solidFill>
                <a:latin typeface="+mn-ea"/>
                <a:ea typeface="+mn-ea"/>
              </a:rPr>
              <a:t>〒</a:t>
            </a:r>
            <a:r>
              <a:rPr lang="en-US" altLang="ja-JP" sz="1600" b="1" dirty="0">
                <a:solidFill>
                  <a:schemeClr val="bg1"/>
                </a:solidFill>
                <a:latin typeface="+mn-ea"/>
                <a:ea typeface="+mn-ea"/>
              </a:rPr>
              <a:t>253-0018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  <a:ea typeface="+mn-ea"/>
              </a:rPr>
              <a:t>　茅ヶ崎市室田</a:t>
            </a:r>
            <a:r>
              <a:rPr lang="en-US" altLang="ja-JP" sz="1600" b="1" dirty="0">
                <a:solidFill>
                  <a:schemeClr val="bg1"/>
                </a:solidFill>
                <a:latin typeface="+mn-ea"/>
                <a:ea typeface="+mn-ea"/>
              </a:rPr>
              <a:t>1-15-2</a:t>
            </a:r>
            <a:endParaRPr lang="ja-JP" altLang="en-US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0" name="テキスト ボックス 12"/>
          <p:cNvSpPr txBox="1"/>
          <p:nvPr/>
        </p:nvSpPr>
        <p:spPr>
          <a:xfrm>
            <a:off x="392168" y="3101760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9" name="テキスト ボックス 12"/>
          <p:cNvSpPr txBox="1"/>
          <p:nvPr/>
        </p:nvSpPr>
        <p:spPr>
          <a:xfrm>
            <a:off x="392168" y="6180292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4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0" name="テキスト ボックス 12"/>
          <p:cNvSpPr txBox="1"/>
          <p:nvPr/>
        </p:nvSpPr>
        <p:spPr>
          <a:xfrm>
            <a:off x="2760598" y="3111803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1" name="テキスト ボックス 12"/>
          <p:cNvSpPr txBox="1"/>
          <p:nvPr/>
        </p:nvSpPr>
        <p:spPr>
          <a:xfrm>
            <a:off x="2766567" y="6163812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2" name="テキスト ボックス 12"/>
          <p:cNvSpPr txBox="1"/>
          <p:nvPr/>
        </p:nvSpPr>
        <p:spPr>
          <a:xfrm>
            <a:off x="5068912" y="3111803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3" name="テキスト ボックス 12"/>
          <p:cNvSpPr txBox="1"/>
          <p:nvPr/>
        </p:nvSpPr>
        <p:spPr>
          <a:xfrm>
            <a:off x="5117335" y="6233679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6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79581" y="3675727"/>
            <a:ext cx="1783824" cy="196725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ホームの設備</a:t>
            </a:r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居室：個室（約</a:t>
            </a:r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6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畳）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ｸﾛｰｾﾞｯﾄ、ｴｱｺﾝ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証明器具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共用：自動火災報知機、警備会社防犯設備、ｽﾌﾟﾘﾝｸﾗｰ、トイレ、ﾘﾋﾞﾝｸﾞ、洗濯機、乾燥機、ｼｬﾜｰ室、浴室、</a:t>
            </a:r>
            <a:r>
              <a:rPr kumimoji="1" lang="en-US" altLang="ja-JP" sz="1200" b="1" dirty="0" err="1">
                <a:solidFill>
                  <a:schemeClr val="bg1"/>
                </a:solidFill>
                <a:latin typeface="+mj-ea"/>
                <a:ea typeface="+mj-ea"/>
              </a:rPr>
              <a:t>wifi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kumimoji="1" lang="ja-JP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3CDC33C-BA78-4BFD-B6DF-15A5B8C5616C}"/>
              </a:ext>
            </a:extLst>
          </p:cNvPr>
          <p:cNvSpPr txBox="1"/>
          <p:nvPr/>
        </p:nvSpPr>
        <p:spPr>
          <a:xfrm>
            <a:off x="874109" y="6871749"/>
            <a:ext cx="1783824" cy="196725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貴重品・健康管理</a:t>
            </a:r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貴重品・服薬管理は利用者の責任において自己管理をして頂きますが、自己管理が難しい方はホームでお手伝いをさせて頂きます。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また、通院等の付添が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必要な方にはお手伝いを致します。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kumimoji="1" lang="ja-JP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9F28D0E-8302-4DB4-8818-BC9ED9A6CDB7}"/>
              </a:ext>
            </a:extLst>
          </p:cNvPr>
          <p:cNvSpPr txBox="1"/>
          <p:nvPr/>
        </p:nvSpPr>
        <p:spPr>
          <a:xfrm>
            <a:off x="3320613" y="6478640"/>
            <a:ext cx="1615851" cy="269628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その他</a:t>
            </a:r>
            <a:endParaRPr kumimoji="1"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・法人看護師による巡回相談を行っております。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・季節に応じた行事も行っております。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・知的・精神障がい者の方が対象です。（身体障がいの方は要相談）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・高齢障がい者の方の入居ご相談も受付ております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kumimoji="1" lang="ja-JP" altLang="en-US" sz="1600" b="1" dirty="0">
              <a:solidFill>
                <a:srgbClr val="FF66FF"/>
              </a:solidFill>
              <a:latin typeface="+mj-ea"/>
              <a:ea typeface="+mj-ea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C921D9B-DC74-4D99-B499-0FC75D306352}"/>
              </a:ext>
            </a:extLst>
          </p:cNvPr>
          <p:cNvSpPr txBox="1"/>
          <p:nvPr/>
        </p:nvSpPr>
        <p:spPr>
          <a:xfrm>
            <a:off x="5668706" y="6366319"/>
            <a:ext cx="1925249" cy="27422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入居までの流れ</a:t>
            </a:r>
            <a:endParaRPr kumimoji="1"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①問合せ・見学面談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②体験入居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③振り返り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④入居契約・手続き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⑤引越し・入居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  <a:latin typeface="+mj-ea"/>
                <a:ea typeface="+mj-ea"/>
              </a:rPr>
              <a:t>※</a:t>
            </a:r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日中活動先探しで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　お困りの方のご相談</a:t>
            </a:r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　も受付ております。</a:t>
            </a:r>
            <a:endParaRPr kumimoji="1"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E810A826-AF49-42D1-83A8-57ED6103A73E}"/>
              </a:ext>
            </a:extLst>
          </p:cNvPr>
          <p:cNvSpPr txBox="1">
            <a:spLocks/>
          </p:cNvSpPr>
          <p:nvPr/>
        </p:nvSpPr>
        <p:spPr>
          <a:xfrm>
            <a:off x="3835615" y="10031586"/>
            <a:ext cx="4281619" cy="330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solidFill>
                  <a:schemeClr val="bg1"/>
                </a:solidFill>
                <a:latin typeface="+mj-ea"/>
              </a:rPr>
              <a:t>ＭＡＩＬ　</a:t>
            </a:r>
            <a:r>
              <a:rPr lang="en-US" altLang="ja-JP" sz="2000" b="1" dirty="0">
                <a:solidFill>
                  <a:schemeClr val="bg1"/>
                </a:solidFill>
              </a:rPr>
              <a:t>suzuki27@g-lf.site</a:t>
            </a:r>
            <a:endParaRPr lang="en-US" altLang="ja-JP" sz="2000" b="1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46" name="図 45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CE73943D-C14B-4B66-BC01-B950BE265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10" y="9976570"/>
            <a:ext cx="671600" cy="6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9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ボックス 70"/>
          <p:cNvSpPr txBox="1"/>
          <p:nvPr/>
        </p:nvSpPr>
        <p:spPr>
          <a:xfrm>
            <a:off x="744630" y="2820321"/>
            <a:ext cx="679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グリーンライフの</a:t>
            </a:r>
            <a:r>
              <a:rPr lang="ja-JP" altLang="en-US" sz="1800" b="1" dirty="0">
                <a:solidFill>
                  <a:srgbClr val="FFC000"/>
                </a:solidFill>
                <a:latin typeface="+mj-ea"/>
                <a:ea typeface="+mj-ea"/>
              </a:rPr>
              <a:t>サテライト型グループホーム</a:t>
            </a:r>
            <a:r>
              <a:rPr lang="ja-JP" altLang="en-US" sz="2000" b="1" dirty="0">
                <a:solidFill>
                  <a:srgbClr val="FFC000"/>
                </a:solidFill>
                <a:latin typeface="+mj-ea"/>
                <a:ea typeface="+mj-ea"/>
              </a:rPr>
              <a:t>　</a:t>
            </a:r>
            <a:r>
              <a:rPr lang="ja-JP" altLang="en-US" sz="28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６つの特徴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9" name="フローチャート: 書類 168"/>
          <p:cNvSpPr/>
          <p:nvPr/>
        </p:nvSpPr>
        <p:spPr>
          <a:xfrm flipH="1" flipV="1">
            <a:off x="-213" y="5379701"/>
            <a:ext cx="7776000" cy="577089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1" y="2859990"/>
            <a:ext cx="469433" cy="43895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871" y="180054"/>
            <a:ext cx="7775575" cy="256314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9323713"/>
            <a:ext cx="7776000" cy="158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>
                <a:solidFill>
                  <a:schemeClr val="bg1"/>
                </a:solidFill>
                <a:latin typeface="+mn-ea"/>
              </a:rPr>
              <a:t>　　</a:t>
            </a:r>
          </a:p>
        </p:txBody>
      </p:sp>
      <p:sp>
        <p:nvSpPr>
          <p:cNvPr id="108" name="タイトル 1"/>
          <p:cNvSpPr txBox="1">
            <a:spLocks/>
          </p:cNvSpPr>
          <p:nvPr/>
        </p:nvSpPr>
        <p:spPr>
          <a:xfrm>
            <a:off x="216077" y="9212220"/>
            <a:ext cx="2537811" cy="71269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お問合せ</a:t>
            </a:r>
            <a:endParaRPr lang="en-US" altLang="ja-JP" sz="28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16" name="フローチャート: 書類 115"/>
          <p:cNvSpPr/>
          <p:nvPr/>
        </p:nvSpPr>
        <p:spPr>
          <a:xfrm>
            <a:off x="-213" y="-2615"/>
            <a:ext cx="7776000" cy="1000757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9"/>
          <p:cNvGrpSpPr/>
          <p:nvPr/>
        </p:nvGrpSpPr>
        <p:grpSpPr>
          <a:xfrm>
            <a:off x="2850252" y="5750035"/>
            <a:ext cx="2206840" cy="2337696"/>
            <a:chOff x="2805831" y="3634087"/>
            <a:chExt cx="2206840" cy="683301"/>
          </a:xfrm>
        </p:grpSpPr>
        <p:sp>
          <p:nvSpPr>
            <p:cNvPr id="85" name="角丸四角形 84"/>
            <p:cNvSpPr/>
            <p:nvPr/>
          </p:nvSpPr>
          <p:spPr>
            <a:xfrm>
              <a:off x="2872084" y="3673168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6" name="角丸四角形 125"/>
            <p:cNvSpPr/>
            <p:nvPr/>
          </p:nvSpPr>
          <p:spPr>
            <a:xfrm>
              <a:off x="2805831" y="3634087"/>
              <a:ext cx="2140589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グループ化 11"/>
          <p:cNvGrpSpPr/>
          <p:nvPr/>
        </p:nvGrpSpPr>
        <p:grpSpPr>
          <a:xfrm>
            <a:off x="473746" y="3418079"/>
            <a:ext cx="2201258" cy="2206474"/>
            <a:chOff x="473746" y="3634087"/>
            <a:chExt cx="2201258" cy="683301"/>
          </a:xfrm>
        </p:grpSpPr>
        <p:sp>
          <p:nvSpPr>
            <p:cNvPr id="86" name="角丸四角形 85"/>
            <p:cNvSpPr/>
            <p:nvPr/>
          </p:nvSpPr>
          <p:spPr>
            <a:xfrm>
              <a:off x="534417" y="3673168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473746" y="3634087"/>
              <a:ext cx="2140588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グループ化 7"/>
          <p:cNvGrpSpPr/>
          <p:nvPr/>
        </p:nvGrpSpPr>
        <p:grpSpPr>
          <a:xfrm>
            <a:off x="505905" y="5718929"/>
            <a:ext cx="2197610" cy="2359490"/>
            <a:chOff x="5123806" y="3634087"/>
            <a:chExt cx="2197610" cy="683301"/>
          </a:xfrm>
        </p:grpSpPr>
        <p:sp>
          <p:nvSpPr>
            <p:cNvPr id="84" name="角丸四角形 83"/>
            <p:cNvSpPr/>
            <p:nvPr/>
          </p:nvSpPr>
          <p:spPr>
            <a:xfrm>
              <a:off x="5180829" y="3673168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7" name="角丸四角形 126"/>
            <p:cNvSpPr/>
            <p:nvPr/>
          </p:nvSpPr>
          <p:spPr>
            <a:xfrm>
              <a:off x="5123806" y="3634087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グループ化 12"/>
          <p:cNvGrpSpPr/>
          <p:nvPr/>
        </p:nvGrpSpPr>
        <p:grpSpPr>
          <a:xfrm>
            <a:off x="5192182" y="5762769"/>
            <a:ext cx="2201258" cy="2264893"/>
            <a:chOff x="473746" y="4396985"/>
            <a:chExt cx="2201258" cy="681578"/>
          </a:xfrm>
        </p:grpSpPr>
        <p:sp>
          <p:nvSpPr>
            <p:cNvPr id="88" name="角丸四角形 87"/>
            <p:cNvSpPr/>
            <p:nvPr/>
          </p:nvSpPr>
          <p:spPr>
            <a:xfrm>
              <a:off x="534417" y="4434343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0" name="角丸四角形 129"/>
            <p:cNvSpPr/>
            <p:nvPr/>
          </p:nvSpPr>
          <p:spPr>
            <a:xfrm>
              <a:off x="473746" y="4396985"/>
              <a:ext cx="2140588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グループ化 10"/>
          <p:cNvGrpSpPr/>
          <p:nvPr/>
        </p:nvGrpSpPr>
        <p:grpSpPr>
          <a:xfrm>
            <a:off x="5215456" y="3437294"/>
            <a:ext cx="2206840" cy="2187259"/>
            <a:chOff x="2805831" y="4396985"/>
            <a:chExt cx="2206840" cy="681578"/>
          </a:xfrm>
        </p:grpSpPr>
        <p:sp>
          <p:nvSpPr>
            <p:cNvPr id="87" name="角丸四角形 86"/>
            <p:cNvSpPr/>
            <p:nvPr/>
          </p:nvSpPr>
          <p:spPr>
            <a:xfrm>
              <a:off x="2872084" y="4434343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1" name="角丸四角形 130"/>
            <p:cNvSpPr/>
            <p:nvPr/>
          </p:nvSpPr>
          <p:spPr>
            <a:xfrm>
              <a:off x="2805831" y="4396985"/>
              <a:ext cx="2140588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グループ化 8"/>
          <p:cNvGrpSpPr/>
          <p:nvPr/>
        </p:nvGrpSpPr>
        <p:grpSpPr>
          <a:xfrm>
            <a:off x="2814050" y="3411214"/>
            <a:ext cx="2197610" cy="2249334"/>
            <a:chOff x="5123806" y="4396985"/>
            <a:chExt cx="2197610" cy="681578"/>
          </a:xfrm>
        </p:grpSpPr>
        <p:sp>
          <p:nvSpPr>
            <p:cNvPr id="89" name="角丸四角形 88"/>
            <p:cNvSpPr/>
            <p:nvPr/>
          </p:nvSpPr>
          <p:spPr>
            <a:xfrm>
              <a:off x="5180829" y="4434343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2" name="角丸四角形 131"/>
            <p:cNvSpPr/>
            <p:nvPr/>
          </p:nvSpPr>
          <p:spPr>
            <a:xfrm>
              <a:off x="5123806" y="4396985"/>
              <a:ext cx="2140587" cy="644220"/>
            </a:xfrm>
            <a:prstGeom prst="roundRect">
              <a:avLst>
                <a:gd name="adj" fmla="val 559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160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0" name="テキスト ボックス 169"/>
          <p:cNvSpPr txBox="1"/>
          <p:nvPr/>
        </p:nvSpPr>
        <p:spPr>
          <a:xfrm>
            <a:off x="216077" y="8186054"/>
            <a:ext cx="7320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※</a:t>
            </a:r>
            <a:r>
              <a:rPr lang="ja-JP" altLang="en-US" sz="1200" b="1" dirty="0">
                <a:solidFill>
                  <a:srgbClr val="FFC000"/>
                </a:solidFill>
                <a:latin typeface="+mj-ea"/>
                <a:ea typeface="+mj-ea"/>
              </a:rPr>
              <a:t>場所は茅ヶ崎市室田です。</a:t>
            </a:r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室田一丁目バス停より徒歩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30</a:t>
            </a:r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秒　　　　　　　　　サテライトホーム</a:t>
            </a:r>
            <a:endParaRPr lang="en-US" altLang="ja-JP" sz="12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en-US" altLang="ja-JP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※</a:t>
            </a:r>
            <a:r>
              <a:rPr kumimoji="1"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入居前には面接、見学、体験入居等を行って頂きます。　　　　　　　　　　　　紹介映像　→</a:t>
            </a:r>
            <a:endParaRPr kumimoji="1" lang="en-US" altLang="ja-JP" sz="12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kumimoji="1" lang="en-US" altLang="ja-JP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※</a:t>
            </a:r>
            <a:r>
              <a:rPr kumimoji="1"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日中活動先探しでお困りの方のご相談も受けております。　　　　　　　</a:t>
            </a:r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（</a:t>
            </a:r>
            <a:r>
              <a:rPr lang="en-US" altLang="ja-JP" sz="1200" b="1" dirty="0" err="1">
                <a:solidFill>
                  <a:schemeClr val="accent1">
                    <a:lumMod val="75000"/>
                  </a:schemeClr>
                </a:solidFill>
                <a:latin typeface="+mj-ea"/>
              </a:rPr>
              <a:t>facebook</a:t>
            </a:r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のページに</a:t>
            </a:r>
            <a:endParaRPr kumimoji="1" lang="en-US" altLang="ja-JP" sz="12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※</a:t>
            </a:r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見学、話を聞いてみたい、ご相談は随時受け付けております。</a:t>
            </a:r>
            <a:r>
              <a:rPr kumimoji="1"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　　　　　移行します）</a:t>
            </a:r>
            <a:endParaRPr kumimoji="1" lang="en-US" altLang="ja-JP" sz="12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※</a:t>
            </a:r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募集人数は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1</a:t>
            </a:r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名です。</a:t>
            </a:r>
            <a:r>
              <a:rPr kumimoji="1" lang="ja-JP" altLang="en-US" sz="1200" b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　　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-716" y="981597"/>
            <a:ext cx="7807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「一人暮らしをしたい」</a:t>
            </a:r>
            <a:r>
              <a:rPr lang="ja-JP" altLang="en-US" sz="3200" b="1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t>を応援します</a:t>
            </a:r>
            <a:endParaRPr kumimoji="1" lang="ja-JP" altLang="en-US" sz="3200" b="1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0" name="テキスト ボックス 12"/>
          <p:cNvSpPr txBox="1"/>
          <p:nvPr/>
        </p:nvSpPr>
        <p:spPr>
          <a:xfrm>
            <a:off x="413707" y="3285428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9" name="テキスト ボックス 12"/>
          <p:cNvSpPr txBox="1"/>
          <p:nvPr/>
        </p:nvSpPr>
        <p:spPr>
          <a:xfrm>
            <a:off x="406484" y="5583979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4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0" name="テキスト ボックス 12"/>
          <p:cNvSpPr txBox="1"/>
          <p:nvPr/>
        </p:nvSpPr>
        <p:spPr>
          <a:xfrm>
            <a:off x="2791136" y="3286405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1" name="テキスト ボックス 12"/>
          <p:cNvSpPr txBox="1"/>
          <p:nvPr/>
        </p:nvSpPr>
        <p:spPr>
          <a:xfrm>
            <a:off x="2784001" y="5578749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2" name="テキスト ボックス 12"/>
          <p:cNvSpPr txBox="1"/>
          <p:nvPr/>
        </p:nvSpPr>
        <p:spPr>
          <a:xfrm>
            <a:off x="5168565" y="3270216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3" name="テキスト ボックス 12"/>
          <p:cNvSpPr txBox="1"/>
          <p:nvPr/>
        </p:nvSpPr>
        <p:spPr>
          <a:xfrm>
            <a:off x="5186910" y="5578688"/>
            <a:ext cx="729294" cy="8519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5400" b="1" i="1" dirty="0">
                <a:solidFill>
                  <a:schemeClr val="bg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6</a:t>
            </a:r>
            <a:endParaRPr kumimoji="1" lang="ja-JP" altLang="en-US" sz="5400" b="1" i="1" dirty="0">
              <a:solidFill>
                <a:schemeClr val="bg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82680" y="3653751"/>
            <a:ext cx="1962442" cy="18647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+mj-ea"/>
                <a:ea typeface="+mj-ea"/>
              </a:rPr>
              <a:t>　　</a:t>
            </a:r>
            <a:r>
              <a:rPr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完全個室</a:t>
            </a:r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+mj-ea"/>
                <a:ea typeface="+mj-ea"/>
              </a:rPr>
              <a:t>お部屋は一般アパートの一室の為、完全個室になります。部屋内に台所、風呂、トイレがあります。部屋の広さは約８畳です。</a:t>
            </a:r>
            <a:endParaRPr lang="en-US" altLang="ja-JP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kumimoji="1" lang="ja-JP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0" name="タイトル 1">
            <a:extLst>
              <a:ext uri="{FF2B5EF4-FFF2-40B4-BE49-F238E27FC236}">
                <a16:creationId xmlns:a16="http://schemas.microsoft.com/office/drawing/2014/main" id="{268A7791-659E-4591-B154-BFF7AC580B7D}"/>
              </a:ext>
            </a:extLst>
          </p:cNvPr>
          <p:cNvSpPr txBox="1">
            <a:spLocks/>
          </p:cNvSpPr>
          <p:nvPr/>
        </p:nvSpPr>
        <p:spPr>
          <a:xfrm>
            <a:off x="-11533" y="330083"/>
            <a:ext cx="7776000" cy="5156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+mj-ea"/>
              </a:rPr>
              <a:t>ＮＰＯ法人障がい者支援グリーンライフ</a:t>
            </a:r>
            <a:endParaRPr lang="en-US" altLang="ja-JP" sz="1600" b="1" dirty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+mj-ea"/>
              </a:rPr>
              <a:t>　</a:t>
            </a:r>
            <a:r>
              <a:rPr lang="ja-JP" altLang="en-US" sz="3200" b="1" dirty="0">
                <a:solidFill>
                  <a:srgbClr val="FFC000"/>
                </a:solidFill>
                <a:latin typeface="+mj-ea"/>
              </a:rPr>
              <a:t>サテライト型グループホーム</a:t>
            </a:r>
            <a:r>
              <a:rPr lang="ja-JP" altLang="en-US" sz="3200" b="1" dirty="0">
                <a:solidFill>
                  <a:schemeClr val="bg1"/>
                </a:solidFill>
                <a:latin typeface="+mj-ea"/>
              </a:rPr>
              <a:t>入居者募集</a:t>
            </a:r>
            <a:endParaRPr lang="en-US" altLang="ja-JP" sz="32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FC719FD-EEBB-45AC-A37B-F31AF1791792}"/>
              </a:ext>
            </a:extLst>
          </p:cNvPr>
          <p:cNvSpPr txBox="1"/>
          <p:nvPr/>
        </p:nvSpPr>
        <p:spPr>
          <a:xfrm>
            <a:off x="3071865" y="3405095"/>
            <a:ext cx="1962442" cy="18647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+mj-ea"/>
                <a:ea typeface="+mj-ea"/>
              </a:rPr>
              <a:t>　　　　</a:t>
            </a:r>
            <a:r>
              <a:rPr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設備</a:t>
            </a:r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j-ea"/>
                <a:ea typeface="+mj-ea"/>
              </a:rPr>
              <a:t>家電一式、食器、調理器具一式はお貸しします。ご希望により</a:t>
            </a:r>
            <a:r>
              <a:rPr kumimoji="1" lang="en-US" altLang="ja-JP" sz="1400" b="1" dirty="0" err="1">
                <a:solidFill>
                  <a:schemeClr val="bg1"/>
                </a:solidFill>
                <a:latin typeface="+mj-ea"/>
                <a:ea typeface="+mj-ea"/>
              </a:rPr>
              <a:t>Wifi</a:t>
            </a:r>
            <a:r>
              <a:rPr kumimoji="1" lang="ja-JP" altLang="en-US" sz="1400" b="1" dirty="0">
                <a:solidFill>
                  <a:schemeClr val="bg1"/>
                </a:solidFill>
                <a:latin typeface="+mj-ea"/>
                <a:ea typeface="+mj-ea"/>
              </a:rPr>
              <a:t>、防犯設備の設置も致します（有料）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62EF3C7-8EDD-4420-B947-6F3505737E91}"/>
              </a:ext>
            </a:extLst>
          </p:cNvPr>
          <p:cNvSpPr txBox="1"/>
          <p:nvPr/>
        </p:nvSpPr>
        <p:spPr>
          <a:xfrm>
            <a:off x="5397095" y="3551885"/>
            <a:ext cx="1962442" cy="18647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+mj-ea"/>
                <a:ea typeface="+mj-ea"/>
              </a:rPr>
              <a:t>　　　　</a:t>
            </a:r>
            <a:r>
              <a:rPr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職員体制</a:t>
            </a:r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+mj-ea"/>
                <a:ea typeface="+mj-ea"/>
              </a:rPr>
              <a:t>職員は常駐はしませんが、ホームの職員の支援は受けられます。ご相談事の対応は可能です。定期的にお部屋での様子を確認致します。</a:t>
            </a:r>
            <a:endParaRPr lang="en-US" altLang="ja-JP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51304FA-CF7D-47E2-BFC9-7A13FF14B9D9}"/>
              </a:ext>
            </a:extLst>
          </p:cNvPr>
          <p:cNvSpPr txBox="1"/>
          <p:nvPr/>
        </p:nvSpPr>
        <p:spPr>
          <a:xfrm>
            <a:off x="717698" y="5895018"/>
            <a:ext cx="1962442" cy="18647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+mj-ea"/>
                <a:ea typeface="+mj-ea"/>
              </a:rPr>
              <a:t>　　</a:t>
            </a:r>
            <a:r>
              <a:rPr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その他</a:t>
            </a:r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+mj-ea"/>
                <a:ea typeface="+mj-ea"/>
              </a:rPr>
              <a:t>サテライト住居の利用期間は３年間です。３年後はアパートへ移行か、ホームに入居するか？ご相談をさせて頂きます。アパート物件探しのお手伝いも行います</a:t>
            </a:r>
            <a:endParaRPr kumimoji="1" lang="ja-JP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9662860-5B35-4D40-A253-BD2254240416}"/>
              </a:ext>
            </a:extLst>
          </p:cNvPr>
          <p:cNvSpPr txBox="1"/>
          <p:nvPr/>
        </p:nvSpPr>
        <p:spPr>
          <a:xfrm>
            <a:off x="3114498" y="6162940"/>
            <a:ext cx="1962442" cy="18647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+mj-ea"/>
                <a:ea typeface="+mj-ea"/>
              </a:rPr>
              <a:t>　　</a:t>
            </a:r>
            <a:r>
              <a:rPr lang="ja-JP" altLang="en-US" sz="1600" b="1" dirty="0">
                <a:solidFill>
                  <a:srgbClr val="FF66FF"/>
                </a:solidFill>
                <a:latin typeface="+mj-ea"/>
                <a:ea typeface="+mj-ea"/>
              </a:rPr>
              <a:t>ご利用料金</a:t>
            </a:r>
            <a:endParaRPr lang="en-US" altLang="ja-JP" sz="16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6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+mj-ea"/>
                <a:ea typeface="+mj-ea"/>
              </a:rPr>
              <a:t>家賃：</a:t>
            </a:r>
            <a:r>
              <a:rPr lang="en-US" altLang="ja-JP" sz="1400" b="1" dirty="0">
                <a:solidFill>
                  <a:schemeClr val="bg1"/>
                </a:solidFill>
                <a:latin typeface="+mj-ea"/>
                <a:ea typeface="+mj-ea"/>
              </a:rPr>
              <a:t>45000</a:t>
            </a:r>
            <a:r>
              <a:rPr lang="ja-JP" altLang="en-US" sz="1400" b="1" dirty="0">
                <a:solidFill>
                  <a:schemeClr val="bg1"/>
                </a:solidFill>
                <a:latin typeface="+mj-ea"/>
                <a:ea typeface="+mj-ea"/>
              </a:rPr>
              <a:t>円又は</a:t>
            </a:r>
            <a:endParaRPr lang="en-US" altLang="ja-JP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+mj-ea"/>
                <a:ea typeface="+mj-ea"/>
              </a:rPr>
              <a:t>　　　　</a:t>
            </a:r>
            <a:r>
              <a:rPr lang="en-US" altLang="ja-JP" sz="1400" b="1" dirty="0">
                <a:solidFill>
                  <a:schemeClr val="bg1"/>
                </a:solidFill>
                <a:latin typeface="+mj-ea"/>
                <a:ea typeface="+mj-ea"/>
              </a:rPr>
              <a:t>47500</a:t>
            </a:r>
            <a:r>
              <a:rPr lang="ja-JP" altLang="en-US" sz="1400" b="1" dirty="0">
                <a:solidFill>
                  <a:schemeClr val="bg1"/>
                </a:solidFill>
                <a:latin typeface="+mj-ea"/>
                <a:ea typeface="+mj-ea"/>
              </a:rPr>
              <a:t>円</a:t>
            </a:r>
            <a:endParaRPr lang="en-US" altLang="ja-JP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+mj-ea"/>
                <a:ea typeface="+mj-ea"/>
              </a:rPr>
              <a:t>光熱水費、食費、</a:t>
            </a:r>
            <a:endParaRPr lang="en-US" altLang="ja-JP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+mj-ea"/>
                <a:ea typeface="+mj-ea"/>
              </a:rPr>
              <a:t>日用品費：実費</a:t>
            </a:r>
            <a:endParaRPr lang="en-US" altLang="ja-JP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+mj-ea"/>
                <a:ea typeface="+mj-ea"/>
              </a:rPr>
              <a:t>国及び市町村の家賃助成を受けられる場合があります。</a:t>
            </a:r>
            <a:endParaRPr lang="en-US" altLang="ja-JP" sz="14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kumimoji="1" lang="en-US" altLang="ja-JP" sz="16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kumimoji="1" lang="ja-JP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8B1EE5F-B010-4418-9A9C-9BBC8287720F}"/>
              </a:ext>
            </a:extLst>
          </p:cNvPr>
          <p:cNvSpPr txBox="1"/>
          <p:nvPr/>
        </p:nvSpPr>
        <p:spPr>
          <a:xfrm>
            <a:off x="5397095" y="5978506"/>
            <a:ext cx="1962442" cy="18647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+mj-ea"/>
                <a:ea typeface="+mj-ea"/>
              </a:rPr>
              <a:t>　　</a:t>
            </a:r>
            <a:r>
              <a:rPr lang="ja-JP" altLang="en-US" sz="1200" b="1" dirty="0">
                <a:solidFill>
                  <a:srgbClr val="FF66FF"/>
                </a:solidFill>
                <a:latin typeface="+mj-ea"/>
                <a:ea typeface="+mj-ea"/>
              </a:rPr>
              <a:t>サテライト型ホームとは</a:t>
            </a:r>
            <a:endParaRPr lang="en-US" altLang="ja-JP" sz="1200" b="1" dirty="0">
              <a:solidFill>
                <a:srgbClr val="FF66FF"/>
              </a:solidFill>
              <a:latin typeface="+mj-ea"/>
              <a:ea typeface="+mj-ea"/>
            </a:endParaRPr>
          </a:p>
          <a:p>
            <a:endParaRPr lang="en-US" altLang="ja-JP" sz="1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+mj-ea"/>
                <a:ea typeface="+mj-ea"/>
              </a:rPr>
              <a:t>職員の支援を受けながら、アパートと同様な環境で一人暮らしの練習をする場所です。希望者にはホームで食事の提供も行います（有料）、困った事やご相談事は担当ホームの職員が対応いたします。</a:t>
            </a:r>
            <a:endParaRPr kumimoji="1" lang="ja-JP" altLang="en-US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2" name="図 11" descr="ブラック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720E5A85-A778-44F0-AF8F-E29248497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54" y="8157762"/>
            <a:ext cx="1010690" cy="1010690"/>
          </a:xfrm>
          <a:prstGeom prst="rect">
            <a:avLst/>
          </a:prstGeom>
        </p:spPr>
      </p:pic>
      <p:sp>
        <p:nvSpPr>
          <p:cNvPr id="68" name="タイトル 1">
            <a:extLst>
              <a:ext uri="{FF2B5EF4-FFF2-40B4-BE49-F238E27FC236}">
                <a16:creationId xmlns:a16="http://schemas.microsoft.com/office/drawing/2014/main" id="{A8A80D86-B9AA-4B61-911C-C09AF3F3DEE1}"/>
              </a:ext>
            </a:extLst>
          </p:cNvPr>
          <p:cNvSpPr txBox="1">
            <a:spLocks/>
          </p:cNvSpPr>
          <p:nvPr/>
        </p:nvSpPr>
        <p:spPr>
          <a:xfrm>
            <a:off x="225566" y="9765487"/>
            <a:ext cx="3474318" cy="41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60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7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00" b="1" dirty="0">
                <a:solidFill>
                  <a:schemeClr val="bg1"/>
                </a:solidFill>
                <a:latin typeface="+mn-ea"/>
                <a:ea typeface="+mn-ea"/>
              </a:rPr>
              <a:t>NPO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  <a:ea typeface="+mn-ea"/>
              </a:rPr>
              <a:t>法人障がい者支援グリーンライフ</a:t>
            </a:r>
          </a:p>
        </p:txBody>
      </p:sp>
      <p:sp>
        <p:nvSpPr>
          <p:cNvPr id="69" name="タイトル 1">
            <a:extLst>
              <a:ext uri="{FF2B5EF4-FFF2-40B4-BE49-F238E27FC236}">
                <a16:creationId xmlns:a16="http://schemas.microsoft.com/office/drawing/2014/main" id="{3EF5FB61-3A44-46F1-ACD7-6267DEB9BCC7}"/>
              </a:ext>
            </a:extLst>
          </p:cNvPr>
          <p:cNvSpPr txBox="1">
            <a:spLocks/>
          </p:cNvSpPr>
          <p:nvPr/>
        </p:nvSpPr>
        <p:spPr>
          <a:xfrm>
            <a:off x="210168" y="10065260"/>
            <a:ext cx="3820582" cy="367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60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7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b="1" dirty="0">
                <a:solidFill>
                  <a:schemeClr val="bg1"/>
                </a:solidFill>
                <a:latin typeface="+mn-ea"/>
                <a:ea typeface="+mn-ea"/>
              </a:rPr>
              <a:t>〒</a:t>
            </a:r>
            <a:r>
              <a:rPr lang="en-US" altLang="ja-JP" sz="1600" b="1" dirty="0">
                <a:solidFill>
                  <a:schemeClr val="bg1"/>
                </a:solidFill>
                <a:latin typeface="+mn-ea"/>
                <a:ea typeface="+mn-ea"/>
              </a:rPr>
              <a:t>253-0018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  <a:ea typeface="+mn-ea"/>
              </a:rPr>
              <a:t>　茅ヶ崎市室田</a:t>
            </a:r>
            <a:r>
              <a:rPr lang="en-US" altLang="ja-JP" sz="1600" b="1" dirty="0">
                <a:solidFill>
                  <a:schemeClr val="bg1"/>
                </a:solidFill>
                <a:latin typeface="+mn-ea"/>
                <a:ea typeface="+mn-ea"/>
              </a:rPr>
              <a:t>1-15-2</a:t>
            </a:r>
            <a:endParaRPr lang="ja-JP" altLang="en-US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1" name="タイトル 1">
            <a:extLst>
              <a:ext uri="{FF2B5EF4-FFF2-40B4-BE49-F238E27FC236}">
                <a16:creationId xmlns:a16="http://schemas.microsoft.com/office/drawing/2014/main" id="{C22C1405-1AC1-4C38-89B8-77BCFEB8CB37}"/>
              </a:ext>
            </a:extLst>
          </p:cNvPr>
          <p:cNvSpPr txBox="1">
            <a:spLocks/>
          </p:cNvSpPr>
          <p:nvPr/>
        </p:nvSpPr>
        <p:spPr>
          <a:xfrm>
            <a:off x="4364337" y="9341890"/>
            <a:ext cx="3060000" cy="46800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0467-38-8766</a:t>
            </a:r>
          </a:p>
        </p:txBody>
      </p:sp>
      <p:sp>
        <p:nvSpPr>
          <p:cNvPr id="92" name="タイトル 1">
            <a:extLst>
              <a:ext uri="{FF2B5EF4-FFF2-40B4-BE49-F238E27FC236}">
                <a16:creationId xmlns:a16="http://schemas.microsoft.com/office/drawing/2014/main" id="{F4545097-B8C2-45A9-8475-8AA3C347E767}"/>
              </a:ext>
            </a:extLst>
          </p:cNvPr>
          <p:cNvSpPr txBox="1">
            <a:spLocks/>
          </p:cNvSpPr>
          <p:nvPr/>
        </p:nvSpPr>
        <p:spPr>
          <a:xfrm>
            <a:off x="4380399" y="9680065"/>
            <a:ext cx="3060000" cy="46800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>
                <a:solidFill>
                  <a:schemeClr val="bg1"/>
                </a:solidFill>
                <a:latin typeface="+mj-ea"/>
              </a:rPr>
              <a:t>0467-38-8825</a:t>
            </a:r>
          </a:p>
        </p:txBody>
      </p:sp>
      <p:sp>
        <p:nvSpPr>
          <p:cNvPr id="93" name="タイトル 1">
            <a:extLst>
              <a:ext uri="{FF2B5EF4-FFF2-40B4-BE49-F238E27FC236}">
                <a16:creationId xmlns:a16="http://schemas.microsoft.com/office/drawing/2014/main" id="{AC8AF357-D22F-4FC9-B81A-4A523524A5D7}"/>
              </a:ext>
            </a:extLst>
          </p:cNvPr>
          <p:cNvSpPr txBox="1">
            <a:spLocks/>
          </p:cNvSpPr>
          <p:nvPr/>
        </p:nvSpPr>
        <p:spPr>
          <a:xfrm>
            <a:off x="3745660" y="9323828"/>
            <a:ext cx="720000" cy="54000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+mj-ea"/>
              </a:rPr>
              <a:t>☎</a:t>
            </a:r>
          </a:p>
        </p:txBody>
      </p:sp>
      <p:sp>
        <p:nvSpPr>
          <p:cNvPr id="94" name="タイトル 1">
            <a:extLst>
              <a:ext uri="{FF2B5EF4-FFF2-40B4-BE49-F238E27FC236}">
                <a16:creationId xmlns:a16="http://schemas.microsoft.com/office/drawing/2014/main" id="{F2E7AB52-355B-4FB5-A4F6-C8AF4B38D67B}"/>
              </a:ext>
            </a:extLst>
          </p:cNvPr>
          <p:cNvSpPr txBox="1">
            <a:spLocks/>
          </p:cNvSpPr>
          <p:nvPr/>
        </p:nvSpPr>
        <p:spPr>
          <a:xfrm>
            <a:off x="3837212" y="9654024"/>
            <a:ext cx="900000" cy="540000"/>
          </a:xfrm>
          <a:prstGeom prst="rect">
            <a:avLst/>
          </a:prstGeom>
          <a:noFill/>
          <a:effectLst>
            <a:outerShdw blurRad="50800" dist="50800" dir="4200000" sx="2000" sy="2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dirty="0">
                <a:solidFill>
                  <a:schemeClr val="bg1"/>
                </a:solidFill>
                <a:latin typeface="+mj-ea"/>
              </a:rPr>
              <a:t>FAX</a:t>
            </a:r>
          </a:p>
        </p:txBody>
      </p:sp>
      <p:sp>
        <p:nvSpPr>
          <p:cNvPr id="101" name="タイトル 1">
            <a:extLst>
              <a:ext uri="{FF2B5EF4-FFF2-40B4-BE49-F238E27FC236}">
                <a16:creationId xmlns:a16="http://schemas.microsoft.com/office/drawing/2014/main" id="{D9A7C3B8-A305-49B6-9B85-C69FEFA202B7}"/>
              </a:ext>
            </a:extLst>
          </p:cNvPr>
          <p:cNvSpPr txBox="1">
            <a:spLocks/>
          </p:cNvSpPr>
          <p:nvPr/>
        </p:nvSpPr>
        <p:spPr>
          <a:xfrm>
            <a:off x="3835615" y="10031586"/>
            <a:ext cx="4281619" cy="330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solidFill>
                  <a:schemeClr val="bg1"/>
                </a:solidFill>
                <a:latin typeface="+mj-ea"/>
              </a:rPr>
              <a:t>ＭＡＩＬ　</a:t>
            </a:r>
            <a:r>
              <a:rPr lang="en-US" altLang="ja-JP" sz="2000" b="1" dirty="0">
                <a:solidFill>
                  <a:schemeClr val="bg1"/>
                </a:solidFill>
              </a:rPr>
              <a:t>suzuki27@g-lf.site</a:t>
            </a:r>
            <a:endParaRPr lang="en-US" altLang="ja-JP" sz="2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02" name="タイトル 1">
            <a:extLst>
              <a:ext uri="{FF2B5EF4-FFF2-40B4-BE49-F238E27FC236}">
                <a16:creationId xmlns:a16="http://schemas.microsoft.com/office/drawing/2014/main" id="{3BA4D7D0-790A-4446-B4D3-90AA35BE21F8}"/>
              </a:ext>
            </a:extLst>
          </p:cNvPr>
          <p:cNvSpPr txBox="1">
            <a:spLocks/>
          </p:cNvSpPr>
          <p:nvPr/>
        </p:nvSpPr>
        <p:spPr>
          <a:xfrm>
            <a:off x="3002468" y="10267623"/>
            <a:ext cx="4281619" cy="330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2457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18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b="1" dirty="0">
                <a:solidFill>
                  <a:schemeClr val="bg1"/>
                </a:solidFill>
                <a:latin typeface="+mj-ea"/>
              </a:rPr>
              <a:t>ホームページ：</a:t>
            </a:r>
            <a:r>
              <a:rPr lang="en-US" altLang="ja-JP" sz="2000" b="1" dirty="0">
                <a:solidFill>
                  <a:schemeClr val="bg1"/>
                </a:solidFill>
                <a:latin typeface="+mj-ea"/>
              </a:rPr>
              <a:t>https://g-lf.site/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3E7E6DE7-59EB-4EDB-8802-FA28F8F16924}"/>
              </a:ext>
            </a:extLst>
          </p:cNvPr>
          <p:cNvSpPr/>
          <p:nvPr/>
        </p:nvSpPr>
        <p:spPr>
          <a:xfrm>
            <a:off x="249939" y="168216"/>
            <a:ext cx="721452" cy="258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bg1"/>
                </a:solidFill>
              </a:rPr>
              <a:t>2020.1</a:t>
            </a:r>
            <a:r>
              <a:rPr kumimoji="1" lang="ja-JP" altLang="en-US" sz="600" dirty="0">
                <a:solidFill>
                  <a:schemeClr val="bg1"/>
                </a:solidFill>
              </a:rPr>
              <a:t>月版</a:t>
            </a:r>
          </a:p>
        </p:txBody>
      </p:sp>
      <p:pic>
        <p:nvPicPr>
          <p:cNvPr id="13" name="図 12" descr="建物, フロント, 家, 女性 が含まれている画像&#10;&#10;自動的に生成された説明">
            <a:extLst>
              <a:ext uri="{FF2B5EF4-FFF2-40B4-BE49-F238E27FC236}">
                <a16:creationId xmlns:a16="http://schemas.microsoft.com/office/drawing/2014/main" id="{F95C0109-F992-4823-B91F-E0E54F913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24" y="1904547"/>
            <a:ext cx="1402080" cy="792480"/>
          </a:xfrm>
          <a:prstGeom prst="rect">
            <a:avLst/>
          </a:prstGeom>
        </p:spPr>
      </p:pic>
      <p:pic>
        <p:nvPicPr>
          <p:cNvPr id="56" name="図 55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E0C1CFDE-43BD-410B-B3E4-90920E2462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40" y="9912947"/>
            <a:ext cx="671600" cy="6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43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1499</Words>
  <Application>Microsoft Office PowerPoint</Application>
  <PresentationFormat>ユーザー設定</PresentationFormat>
  <Paragraphs>229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ＭＳ Ｐゴシック</vt:lpstr>
      <vt:lpstr>ＭＳ Ｐ明朝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2014-07-08T08:04:28Z</dcterms:created>
  <dcterms:modified xsi:type="dcterms:W3CDTF">2020-01-28T07:02:50Z</dcterms:modified>
</cp:coreProperties>
</file>