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4"/>
  </p:notesMasterIdLst>
  <p:sldIdLst>
    <p:sldId id="266" r:id="rId2"/>
    <p:sldId id="268" r:id="rId3"/>
  </p:sldIdLst>
  <p:sldSz cx="7775575" cy="10907713"/>
  <p:notesSz cx="9926638" cy="6797675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2A4"/>
    <a:srgbClr val="E2F0D9"/>
    <a:srgbClr val="CCFFCC"/>
    <a:srgbClr val="FFFFCC"/>
    <a:srgbClr val="FFCC99"/>
    <a:srgbClr val="339933"/>
    <a:srgbClr val="FF9900"/>
    <a:srgbClr val="693905"/>
    <a:srgbClr val="F1ED59"/>
    <a:srgbClr val="ECC5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06" autoAdjust="0"/>
    <p:restoredTop sz="86418"/>
  </p:normalViewPr>
  <p:slideViewPr>
    <p:cSldViewPr snapToGrid="0">
      <p:cViewPr>
        <p:scale>
          <a:sx n="80" d="100"/>
          <a:sy n="80" d="100"/>
        </p:scale>
        <p:origin x="1733" y="-1392"/>
      </p:cViewPr>
      <p:guideLst>
        <p:guide orient="horz" pos="3435"/>
        <p:guide pos="24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447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301543" cy="341064"/>
          </a:xfrm>
          <a:prstGeom prst="rect">
            <a:avLst/>
          </a:prstGeom>
        </p:spPr>
        <p:txBody>
          <a:bodyPr vert="horz" lIns="91449" tIns="45724" rIns="91449" bIns="4572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2801" y="1"/>
            <a:ext cx="4301543" cy="341064"/>
          </a:xfrm>
          <a:prstGeom prst="rect">
            <a:avLst/>
          </a:prstGeom>
        </p:spPr>
        <p:txBody>
          <a:bodyPr vert="horz" lIns="91449" tIns="45724" rIns="91449" bIns="45724" rtlCol="0"/>
          <a:lstStyle>
            <a:lvl1pPr algn="r">
              <a:defRPr sz="1200"/>
            </a:lvl1pPr>
          </a:lstStyle>
          <a:p>
            <a:fld id="{70F99883-74AE-4A2C-81B7-5B86A08198C0}" type="datetimeFigureOut">
              <a:rPr kumimoji="1" lang="ja-JP" altLang="en-US" smtClean="0"/>
              <a:pPr/>
              <a:t>2021/2/4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144963" y="849313"/>
            <a:ext cx="1636712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9" tIns="45724" rIns="91449" bIns="457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91449" tIns="45724" rIns="91449" bIns="4572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6456614"/>
            <a:ext cx="4301543" cy="341063"/>
          </a:xfrm>
          <a:prstGeom prst="rect">
            <a:avLst/>
          </a:prstGeom>
        </p:spPr>
        <p:txBody>
          <a:bodyPr vert="horz" lIns="91449" tIns="45724" rIns="91449" bIns="4572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2801" y="6456614"/>
            <a:ext cx="4301543" cy="341063"/>
          </a:xfrm>
          <a:prstGeom prst="rect">
            <a:avLst/>
          </a:prstGeom>
        </p:spPr>
        <p:txBody>
          <a:bodyPr vert="horz" lIns="91449" tIns="45724" rIns="91449" bIns="45724" rtlCol="0" anchor="b"/>
          <a:lstStyle>
            <a:lvl1pPr algn="r">
              <a:defRPr sz="1200"/>
            </a:lvl1pPr>
          </a:lstStyle>
          <a:p>
            <a:fld id="{ACD93CC5-A9B8-46A1-B8C3-70AA73E05DA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649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15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5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411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71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73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348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699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6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67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9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001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01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019007" fontAlgn="auto">
              <a:spcBef>
                <a:spcPts val="0"/>
              </a:spcBef>
              <a:spcAft>
                <a:spcPts val="0"/>
              </a:spcAft>
              <a:defRPr sz="102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884F0B2-B493-4BF7-8ECE-6909FFB28D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019007" fontAlgn="auto">
              <a:spcBef>
                <a:spcPts val="0"/>
              </a:spcBef>
              <a:spcAft>
                <a:spcPts val="0"/>
              </a:spcAft>
              <a:defRPr sz="102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1019007" fontAlgn="auto">
              <a:spcBef>
                <a:spcPts val="0"/>
              </a:spcBef>
              <a:spcAft>
                <a:spcPts val="0"/>
              </a:spcAft>
              <a:defRPr sz="102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74A00B5-3BCE-4728-91D6-CDCA4B0AE9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63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75" r:id="rId13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>
            <a:extLst>
              <a:ext uri="{FF2B5EF4-FFF2-40B4-BE49-F238E27FC236}">
                <a16:creationId xmlns:a16="http://schemas.microsoft.com/office/drawing/2014/main" id="{65A76E57-EFF7-2D40-936A-1556539304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75" b="20061"/>
          <a:stretch/>
        </p:blipFill>
        <p:spPr>
          <a:xfrm rot="5400000">
            <a:off x="-1564482" y="1567659"/>
            <a:ext cx="10907714" cy="7772400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-8467" y="4672181"/>
            <a:ext cx="7775575" cy="3976862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84426" y="4806563"/>
            <a:ext cx="53509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solidFill>
                  <a:srgbClr val="92D050"/>
                </a:solidFill>
                <a:effectLst>
                  <a:glow rad="139700">
                    <a:schemeClr val="bg1"/>
                  </a:glow>
                </a:effectLst>
                <a:latin typeface="MS PMincho" charset="-128"/>
                <a:ea typeface="MS PMincho" charset="-128"/>
                <a:cs typeface="MS PMincho" charset="-128"/>
              </a:rPr>
              <a:t>グループホーム　</a:t>
            </a:r>
            <a:r>
              <a:rPr lang="ja-JP" altLang="en-US" sz="2000" b="1" dirty="0">
                <a:solidFill>
                  <a:srgbClr val="FF82A4"/>
                </a:solidFill>
                <a:effectLst>
                  <a:glow rad="139700">
                    <a:schemeClr val="bg1"/>
                  </a:glow>
                </a:effectLst>
                <a:latin typeface="MS PMincho" charset="-128"/>
                <a:ea typeface="MS PMincho" charset="-128"/>
                <a:cs typeface="MS PMincho" charset="-128"/>
              </a:rPr>
              <a:t>ファミール松尾</a:t>
            </a:r>
            <a:r>
              <a:rPr lang="en-US" altLang="ja-JP" sz="2000" b="1" dirty="0">
                <a:solidFill>
                  <a:srgbClr val="FF82A4"/>
                </a:solidFill>
                <a:effectLst>
                  <a:glow rad="139700">
                    <a:schemeClr val="bg1"/>
                  </a:glow>
                </a:effectLst>
                <a:latin typeface="MS PMincho" charset="-128"/>
                <a:ea typeface="MS PMincho" charset="-128"/>
                <a:cs typeface="MS PMincho" charset="-128"/>
              </a:rPr>
              <a:t>Ⅱ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54371" y="2392200"/>
            <a:ext cx="7775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b="1" dirty="0">
                <a:solidFill>
                  <a:srgbClr val="92D050"/>
                </a:solidFill>
                <a:effectLst>
                  <a:glow rad="139700">
                    <a:schemeClr val="bg1"/>
                  </a:glow>
                </a:effectLst>
                <a:latin typeface="MS PMincho" charset="-128"/>
                <a:ea typeface="MS PMincho" charset="-128"/>
                <a:cs typeface="MS PMincho" charset="-128"/>
              </a:rPr>
              <a:t>ファミール松尾</a:t>
            </a:r>
            <a:r>
              <a:rPr lang="en-US" altLang="ja-JP" sz="4800" b="1" dirty="0">
                <a:solidFill>
                  <a:srgbClr val="92D050"/>
                </a:solidFill>
                <a:effectLst>
                  <a:glow rad="139700">
                    <a:schemeClr val="bg1"/>
                  </a:glow>
                </a:effectLst>
                <a:latin typeface="MS PMincho" charset="-128"/>
                <a:ea typeface="MS PMincho" charset="-128"/>
                <a:cs typeface="MS PMincho" charset="-128"/>
              </a:rPr>
              <a:t>Ⅱ</a:t>
            </a:r>
          </a:p>
          <a:p>
            <a:pPr algn="ctr"/>
            <a:r>
              <a:rPr lang="ja-JP" altLang="en-US" sz="4800" b="1" dirty="0">
                <a:solidFill>
                  <a:srgbClr val="92D050"/>
                </a:solidFill>
                <a:effectLst>
                  <a:glow rad="139700">
                    <a:schemeClr val="bg1"/>
                  </a:glow>
                </a:effectLst>
                <a:latin typeface="MS PMincho" charset="-128"/>
                <a:ea typeface="MS PMincho" charset="-128"/>
                <a:cs typeface="MS PMincho" charset="-128"/>
              </a:rPr>
              <a:t>ご入居者募集中</a:t>
            </a:r>
            <a:endParaRPr lang="en-US" altLang="ja-JP" sz="4800" b="1" dirty="0">
              <a:solidFill>
                <a:srgbClr val="92D050"/>
              </a:solidFill>
              <a:effectLst>
                <a:glow rad="139700">
                  <a:schemeClr val="bg1"/>
                </a:glow>
              </a:effectLst>
              <a:latin typeface="MS PMincho" charset="-128"/>
              <a:ea typeface="MS PMincho" charset="-128"/>
              <a:cs typeface="MS PMincho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1202267" y="4125328"/>
            <a:ext cx="5354108" cy="401978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障がい者グループホーム</a:t>
            </a:r>
            <a:endParaRPr kumimoji="1"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39050" y="5146882"/>
            <a:ext cx="7297474" cy="3373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b="1" dirty="0">
                <a:solidFill>
                  <a:schemeClr val="bg1">
                    <a:lumMod val="50000"/>
                  </a:schemeClr>
                </a:solidFill>
                <a:latin typeface="MS PMincho" charset="-128"/>
                <a:ea typeface="MS PMincho" charset="-128"/>
                <a:cs typeface="MS PMincho" charset="-128"/>
              </a:rPr>
              <a:t>障がいを持ちながらも近い将来一般社会に溶け込み、自身の成長、</a:t>
            </a:r>
            <a:endParaRPr lang="en-US" altLang="ja-JP" sz="1200" b="1" dirty="0">
              <a:solidFill>
                <a:schemeClr val="bg1">
                  <a:lumMod val="50000"/>
                </a:schemeClr>
              </a:solidFill>
              <a:latin typeface="MS PMincho" charset="-128"/>
              <a:ea typeface="MS PMincho" charset="-128"/>
              <a:cs typeface="MS PMincho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b="1" dirty="0">
                <a:solidFill>
                  <a:schemeClr val="bg1">
                    <a:lumMod val="50000"/>
                  </a:schemeClr>
                </a:solidFill>
                <a:latin typeface="MS PMincho" charset="-128"/>
                <a:ea typeface="MS PMincho" charset="-128"/>
                <a:cs typeface="MS PMincho" charset="-128"/>
              </a:rPr>
              <a:t>将来の目標を持ち、自立をした生活を送る為に必要な技術、知識、</a:t>
            </a:r>
            <a:endParaRPr lang="en-US" altLang="ja-JP" sz="1200" b="1" dirty="0">
              <a:solidFill>
                <a:schemeClr val="bg1">
                  <a:lumMod val="50000"/>
                </a:schemeClr>
              </a:solidFill>
              <a:latin typeface="MS PMincho" charset="-128"/>
              <a:ea typeface="MS PMincho" charset="-128"/>
              <a:cs typeface="MS PMincho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b="1" dirty="0">
                <a:solidFill>
                  <a:schemeClr val="bg1">
                    <a:lumMod val="50000"/>
                  </a:schemeClr>
                </a:solidFill>
                <a:latin typeface="MS PMincho" charset="-128"/>
                <a:ea typeface="MS PMincho" charset="-128"/>
                <a:cs typeface="MS PMincho" charset="-128"/>
              </a:rPr>
              <a:t>経験を得てステップアップをしていく為のアパート型グループホームです</a:t>
            </a:r>
            <a:endParaRPr lang="en-US" altLang="ja-JP" sz="1200" b="1" dirty="0">
              <a:solidFill>
                <a:schemeClr val="bg1">
                  <a:lumMod val="50000"/>
                </a:schemeClr>
              </a:solidFill>
              <a:latin typeface="MS PMincho" charset="-128"/>
              <a:ea typeface="MS PMincho" charset="-128"/>
              <a:cs typeface="MS PMincho" charset="-128"/>
            </a:endParaRPr>
          </a:p>
          <a:p>
            <a:pPr>
              <a:lnSpc>
                <a:spcPct val="150000"/>
              </a:lnSpc>
            </a:pPr>
            <a:endParaRPr lang="en-US" altLang="ja-JP" sz="1200" b="1" dirty="0">
              <a:solidFill>
                <a:schemeClr val="bg1">
                  <a:lumMod val="50000"/>
                </a:schemeClr>
              </a:solidFill>
              <a:latin typeface="MS PMincho" charset="-128"/>
              <a:ea typeface="MS PMincho" charset="-128"/>
              <a:cs typeface="MS PMincho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b="1" dirty="0">
                <a:solidFill>
                  <a:schemeClr val="bg1">
                    <a:lumMod val="50000"/>
                  </a:schemeClr>
                </a:solidFill>
                <a:latin typeface="MS PMincho" charset="-128"/>
                <a:ea typeface="MS PMincho" charset="-128"/>
                <a:cs typeface="MS PMincho" charset="-128"/>
              </a:rPr>
              <a:t>住所：茅ヶ崎市松尾</a:t>
            </a:r>
            <a:r>
              <a:rPr lang="en-US" altLang="ja-JP" sz="1200" b="1" dirty="0">
                <a:solidFill>
                  <a:schemeClr val="bg1">
                    <a:lumMod val="50000"/>
                  </a:schemeClr>
                </a:solidFill>
                <a:latin typeface="MS PMincho" charset="-128"/>
                <a:ea typeface="MS PMincho" charset="-128"/>
                <a:cs typeface="MS PMincho" charset="-128"/>
              </a:rPr>
              <a:t>6</a:t>
            </a:r>
            <a:r>
              <a:rPr lang="ja-JP" altLang="en-US" sz="1200" b="1" dirty="0">
                <a:solidFill>
                  <a:schemeClr val="bg1">
                    <a:lumMod val="50000"/>
                  </a:schemeClr>
                </a:solidFill>
                <a:latin typeface="MS PMincho" charset="-128"/>
                <a:ea typeface="MS PMincho" charset="-128"/>
                <a:cs typeface="MS PMincho" charset="-128"/>
              </a:rPr>
              <a:t>丁目付近</a:t>
            </a:r>
            <a:endParaRPr lang="en-US" altLang="ja-JP" sz="1200" b="1" dirty="0">
              <a:solidFill>
                <a:schemeClr val="bg1">
                  <a:lumMod val="50000"/>
                </a:schemeClr>
              </a:solidFill>
              <a:latin typeface="MS PMincho" charset="-128"/>
              <a:ea typeface="MS PMincho" charset="-128"/>
              <a:cs typeface="MS PMincho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b="1" dirty="0">
                <a:solidFill>
                  <a:schemeClr val="bg1">
                    <a:lumMod val="50000"/>
                  </a:schemeClr>
                </a:solidFill>
                <a:latin typeface="MS PMincho" charset="-128"/>
                <a:ea typeface="MS PMincho" charset="-128"/>
                <a:cs typeface="MS PMincho" charset="-128"/>
              </a:rPr>
              <a:t>アクセス：ＪＲ茅ヶ崎駅よりバス</a:t>
            </a:r>
            <a:r>
              <a:rPr lang="en-US" altLang="ja-JP" sz="1200" b="1" dirty="0">
                <a:solidFill>
                  <a:schemeClr val="bg1">
                    <a:lumMod val="50000"/>
                  </a:schemeClr>
                </a:solidFill>
                <a:latin typeface="MS PMincho" charset="-128"/>
                <a:ea typeface="MS PMincho" charset="-128"/>
                <a:cs typeface="MS PMincho" charset="-128"/>
              </a:rPr>
              <a:t>10</a:t>
            </a:r>
            <a:r>
              <a:rPr lang="ja-JP" altLang="en-US" sz="1200" b="1" dirty="0">
                <a:solidFill>
                  <a:schemeClr val="bg1">
                    <a:lumMod val="50000"/>
                  </a:schemeClr>
                </a:solidFill>
                <a:latin typeface="MS PMincho" charset="-128"/>
                <a:ea typeface="MS PMincho" charset="-128"/>
                <a:cs typeface="MS PMincho" charset="-128"/>
              </a:rPr>
              <a:t>分、松尾入口、団地中央バス停下車</a:t>
            </a:r>
            <a:r>
              <a:rPr lang="en-US" altLang="ja-JP" sz="1200" b="1" dirty="0">
                <a:solidFill>
                  <a:schemeClr val="bg1">
                    <a:lumMod val="50000"/>
                  </a:schemeClr>
                </a:solidFill>
                <a:latin typeface="MS PMincho" charset="-128"/>
                <a:ea typeface="MS PMincho" charset="-128"/>
                <a:cs typeface="MS PMincho" charset="-128"/>
              </a:rPr>
              <a:t>3</a:t>
            </a:r>
            <a:r>
              <a:rPr lang="ja-JP" altLang="en-US" sz="1200" b="1" dirty="0">
                <a:solidFill>
                  <a:schemeClr val="bg1">
                    <a:lumMod val="50000"/>
                  </a:schemeClr>
                </a:solidFill>
                <a:latin typeface="MS PMincho" charset="-128"/>
                <a:ea typeface="MS PMincho" charset="-128"/>
                <a:cs typeface="MS PMincho" charset="-128"/>
              </a:rPr>
              <a:t>分</a:t>
            </a:r>
            <a:endParaRPr lang="en-US" altLang="ja-JP" sz="1200" b="1" dirty="0">
              <a:solidFill>
                <a:schemeClr val="bg1">
                  <a:lumMod val="50000"/>
                </a:schemeClr>
              </a:solidFill>
              <a:latin typeface="MS PMincho" charset="-128"/>
              <a:ea typeface="MS PMincho" charset="-128"/>
              <a:cs typeface="MS PMincho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b="1" dirty="0">
                <a:solidFill>
                  <a:schemeClr val="bg1">
                    <a:lumMod val="50000"/>
                  </a:schemeClr>
                </a:solidFill>
                <a:latin typeface="MS PMincho" charset="-128"/>
                <a:ea typeface="MS PMincho" charset="-128"/>
                <a:cs typeface="MS PMincho" charset="-128"/>
              </a:rPr>
              <a:t>近隣にはショッピングモール、コンビニ、スーパー、銀行、郵便局、　　　　　　　市役所出張所、図書室など、生活図書室など生活に必要な環境が全て揃っています。</a:t>
            </a:r>
            <a:endParaRPr lang="en-US" altLang="ja-JP" sz="1200" b="1" dirty="0">
              <a:solidFill>
                <a:schemeClr val="bg1">
                  <a:lumMod val="50000"/>
                </a:schemeClr>
              </a:solidFill>
              <a:latin typeface="MS PMincho" charset="-128"/>
              <a:ea typeface="MS PMincho" charset="-128"/>
              <a:cs typeface="MS PMincho" charset="-128"/>
            </a:endParaRPr>
          </a:p>
          <a:p>
            <a:pPr>
              <a:lnSpc>
                <a:spcPct val="150000"/>
              </a:lnSpc>
            </a:pPr>
            <a:endParaRPr lang="en-US" altLang="ja-JP" sz="1200" b="1" dirty="0">
              <a:solidFill>
                <a:schemeClr val="bg1">
                  <a:lumMod val="50000"/>
                </a:schemeClr>
              </a:solidFill>
              <a:latin typeface="MS PMincho" charset="-128"/>
              <a:ea typeface="MS PMincho" charset="-128"/>
              <a:cs typeface="MS PMincho" charset="-128"/>
            </a:endParaRPr>
          </a:p>
          <a:p>
            <a:pPr>
              <a:lnSpc>
                <a:spcPct val="150000"/>
              </a:lnSpc>
            </a:pPr>
            <a:endParaRPr lang="en-US" altLang="ja-JP" sz="1200" b="1" dirty="0">
              <a:solidFill>
                <a:schemeClr val="bg1">
                  <a:lumMod val="50000"/>
                </a:schemeClr>
              </a:solidFill>
              <a:latin typeface="MS PMincho" charset="-128"/>
              <a:ea typeface="MS PMincho" charset="-128"/>
              <a:cs typeface="MS PMincho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b="1" dirty="0">
                <a:solidFill>
                  <a:schemeClr val="bg1">
                    <a:lumMod val="50000"/>
                  </a:schemeClr>
                </a:solidFill>
                <a:latin typeface="MS PMincho" charset="-128"/>
                <a:ea typeface="MS PMincho" charset="-128"/>
                <a:cs typeface="MS PMincho" charset="-128"/>
              </a:rPr>
              <a:t>ご相談、見学、体験等は随時受け付けておりますが、建物完成前なので、既存のグループホーム又はサテライト住居での相談、見学、体験の受付となります。</a:t>
            </a:r>
            <a:endParaRPr lang="en-US" altLang="ja-JP" sz="1200" b="1" dirty="0">
              <a:solidFill>
                <a:schemeClr val="bg1">
                  <a:lumMod val="50000"/>
                </a:schemeClr>
              </a:solidFill>
              <a:latin typeface="MS PMincho" charset="-128"/>
              <a:ea typeface="MS PMincho" charset="-128"/>
              <a:cs typeface="MS PMincho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0" y="8774874"/>
            <a:ext cx="7775575" cy="22098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59601" y="8885284"/>
            <a:ext cx="3833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S PMincho" charset="-128"/>
              </a:rPr>
              <a:t>NPO</a:t>
            </a:r>
            <a:r>
              <a:rPr kumimoji="1" lang="ja-JP" altLang="en-US" sz="16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S PMincho" charset="-128"/>
              </a:rPr>
              <a:t>法人障がい者支援グリーンライフ</a:t>
            </a: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-78340" y="9717648"/>
            <a:ext cx="40804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200" b="1" dirty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bg1"/>
                  </a:glow>
                </a:effectLst>
                <a:latin typeface="MS PMincho" charset="-128"/>
                <a:ea typeface="MS PMincho" charset="-128"/>
                <a:cs typeface="MS PMincho" charset="-128"/>
              </a:rPr>
              <a:t>TEL </a:t>
            </a:r>
            <a:r>
              <a:rPr lang="ja-JP" altLang="en-US" sz="2200" b="1" dirty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bg1"/>
                  </a:glow>
                </a:effectLst>
                <a:latin typeface="MS PMincho" charset="-128"/>
                <a:ea typeface="MS PMincho" charset="-128"/>
                <a:cs typeface="MS PMincho" charset="-128"/>
              </a:rPr>
              <a:t>・</a:t>
            </a:r>
            <a:r>
              <a:rPr kumimoji="1" lang="en-US" altLang="ja-JP" sz="2200" b="1" dirty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bg1"/>
                  </a:glow>
                </a:effectLst>
                <a:latin typeface="MS PMincho" charset="-128"/>
                <a:ea typeface="MS PMincho" charset="-128"/>
                <a:cs typeface="MS PMincho" charset="-128"/>
              </a:rPr>
              <a:t>FAX </a:t>
            </a:r>
            <a:r>
              <a:rPr lang="en-US" altLang="ja-JP" sz="2200" b="1" dirty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bg1"/>
                  </a:glow>
                </a:effectLst>
                <a:latin typeface="MS PMincho" charset="-128"/>
                <a:ea typeface="MS PMincho" charset="-128"/>
                <a:cs typeface="MS PMincho" charset="-128"/>
              </a:rPr>
              <a:t>: 045-873-1816</a:t>
            </a:r>
            <a:r>
              <a:rPr lang="ja-JP" altLang="en-US" sz="2200" b="1" dirty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bg1"/>
                  </a:glow>
                </a:effectLst>
                <a:latin typeface="MS PMincho" charset="-128"/>
                <a:ea typeface="MS PMincho" charset="-128"/>
                <a:cs typeface="MS PMincho" charset="-128"/>
              </a:rPr>
              <a:t> </a:t>
            </a:r>
            <a:r>
              <a:rPr kumimoji="1" lang="en-US" altLang="ja-JP" sz="2200" b="1" dirty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bg1"/>
                  </a:glow>
                </a:effectLst>
                <a:latin typeface="MS PMincho" charset="-128"/>
                <a:ea typeface="MS PMincho" charset="-128"/>
                <a:cs typeface="MS PMincho" charset="-128"/>
              </a:rPr>
              <a:t>MAIL</a:t>
            </a:r>
            <a:r>
              <a:rPr kumimoji="1" lang="ja-JP" altLang="en-US" sz="2200" b="1" dirty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bg1"/>
                  </a:glow>
                </a:effectLst>
                <a:latin typeface="MS PMincho" charset="-128"/>
                <a:ea typeface="MS PMincho" charset="-128"/>
                <a:cs typeface="MS PMincho" charset="-128"/>
              </a:rPr>
              <a:t>：</a:t>
            </a:r>
            <a:r>
              <a:rPr kumimoji="1" lang="en-US" altLang="ja-JP" sz="2200" b="1" dirty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bg1"/>
                  </a:glow>
                </a:effectLst>
                <a:latin typeface="MS PMincho" charset="-128"/>
                <a:ea typeface="MS PMincho" charset="-128"/>
                <a:cs typeface="MS PMincho" charset="-128"/>
              </a:rPr>
              <a:t>suzuki27@g-lf.site</a:t>
            </a:r>
            <a:endParaRPr kumimoji="1" lang="ja-JP" altLang="en-US" sz="2200" b="1" dirty="0">
              <a:solidFill>
                <a:schemeClr val="accent4">
                  <a:lumMod val="75000"/>
                </a:schemeClr>
              </a:solidFill>
              <a:effectLst>
                <a:glow rad="101600">
                  <a:schemeClr val="bg1"/>
                </a:glow>
              </a:effectLst>
              <a:latin typeface="MS PMincho" charset="-128"/>
              <a:ea typeface="MS PMincho" charset="-128"/>
              <a:cs typeface="MS PMincho" charset="-128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63173" y="9187526"/>
            <a:ext cx="3683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b="1" dirty="0">
                <a:solidFill>
                  <a:schemeClr val="bg1"/>
                </a:solidFill>
                <a:latin typeface="MS PMincho" charset="-128"/>
                <a:ea typeface="MS PMincho" charset="-128"/>
                <a:cs typeface="MS PMincho" charset="-128"/>
              </a:rPr>
              <a:t>〒</a:t>
            </a:r>
            <a:r>
              <a:rPr kumimoji="1" lang="en-US" altLang="ja-JP" sz="1600" b="1" dirty="0">
                <a:solidFill>
                  <a:schemeClr val="bg1"/>
                </a:solidFill>
                <a:latin typeface="MS PMincho" charset="-128"/>
                <a:ea typeface="MS PMincho" charset="-128"/>
                <a:cs typeface="MS PMincho" charset="-128"/>
              </a:rPr>
              <a:t>246-0013</a:t>
            </a:r>
            <a:r>
              <a:rPr kumimoji="1" lang="ja-JP" altLang="en-US" sz="1600" b="1" dirty="0">
                <a:solidFill>
                  <a:schemeClr val="bg1"/>
                </a:solidFill>
                <a:latin typeface="MS PMincho" charset="-128"/>
                <a:ea typeface="MS PMincho" charset="-128"/>
                <a:cs typeface="MS PMincho" charset="-128"/>
              </a:rPr>
              <a:t>　横浜市瀬谷区相沢</a:t>
            </a:r>
            <a:r>
              <a:rPr kumimoji="1" lang="en-US" altLang="ja-JP" sz="1600" b="1" dirty="0">
                <a:solidFill>
                  <a:schemeClr val="bg1"/>
                </a:solidFill>
                <a:latin typeface="MS PMincho" charset="-128"/>
                <a:ea typeface="MS PMincho" charset="-128"/>
                <a:cs typeface="MS PMincho" charset="-128"/>
              </a:rPr>
              <a:t>2-21-2</a:t>
            </a:r>
          </a:p>
          <a:p>
            <a:r>
              <a:rPr lang="ja-JP" altLang="en-US" sz="1600" b="1" dirty="0">
                <a:solidFill>
                  <a:schemeClr val="bg1"/>
                </a:solidFill>
                <a:latin typeface="MS PMincho" charset="-128"/>
                <a:ea typeface="MS PMincho" charset="-128"/>
                <a:cs typeface="MS PMincho" charset="-128"/>
              </a:rPr>
              <a:t>ビクトリアハイツ第</a:t>
            </a:r>
            <a:r>
              <a:rPr lang="en-US" altLang="ja-JP" sz="1600" b="1" dirty="0">
                <a:solidFill>
                  <a:schemeClr val="bg1"/>
                </a:solidFill>
                <a:latin typeface="MS PMincho" charset="-128"/>
                <a:ea typeface="MS PMincho" charset="-128"/>
                <a:cs typeface="MS PMincho" charset="-128"/>
              </a:rPr>
              <a:t>3</a:t>
            </a:r>
            <a:r>
              <a:rPr lang="ja-JP" altLang="en-US" sz="1600" b="1" dirty="0">
                <a:solidFill>
                  <a:schemeClr val="bg1"/>
                </a:solidFill>
                <a:latin typeface="MS PMincho" charset="-128"/>
                <a:ea typeface="MS PMincho" charset="-128"/>
                <a:cs typeface="MS PMincho" charset="-128"/>
              </a:rPr>
              <a:t>　</a:t>
            </a:r>
            <a:r>
              <a:rPr lang="en-US" altLang="ja-JP" sz="1600" b="1" dirty="0">
                <a:solidFill>
                  <a:schemeClr val="bg1"/>
                </a:solidFill>
                <a:latin typeface="MS PMincho" charset="-128"/>
                <a:ea typeface="MS PMincho" charset="-128"/>
                <a:cs typeface="MS PMincho" charset="-128"/>
              </a:rPr>
              <a:t>202</a:t>
            </a:r>
            <a:r>
              <a:rPr lang="ja-JP" altLang="en-US" sz="1600" b="1" dirty="0">
                <a:solidFill>
                  <a:schemeClr val="bg1"/>
                </a:solidFill>
                <a:latin typeface="MS PMincho" charset="-128"/>
                <a:ea typeface="MS PMincho" charset="-128"/>
                <a:cs typeface="MS PMincho" charset="-128"/>
              </a:rPr>
              <a:t>号室</a:t>
            </a:r>
            <a:endParaRPr kumimoji="1" lang="ja-JP" altLang="en-US" sz="1600" b="1" dirty="0">
              <a:solidFill>
                <a:schemeClr val="bg1"/>
              </a:solidFill>
              <a:latin typeface="MS PMincho" charset="-128"/>
              <a:ea typeface="MS PMincho" charset="-128"/>
              <a:cs typeface="MS PMincho" charset="-128"/>
            </a:endParaRPr>
          </a:p>
        </p:txBody>
      </p:sp>
      <p:pic>
        <p:nvPicPr>
          <p:cNvPr id="3" name="図 2" descr="QR コード&#10;&#10;自動的に生成された説明">
            <a:extLst>
              <a:ext uri="{FF2B5EF4-FFF2-40B4-BE49-F238E27FC236}">
                <a16:creationId xmlns:a16="http://schemas.microsoft.com/office/drawing/2014/main" id="{5C1FD794-B658-414E-AE42-6D1F6E814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532" y="9196064"/>
            <a:ext cx="903947" cy="903947"/>
          </a:xfrm>
          <a:prstGeom prst="rect">
            <a:avLst/>
          </a:prstGeom>
        </p:spPr>
      </p:pic>
      <p:pic>
        <p:nvPicPr>
          <p:cNvPr id="21" name="図 20" descr="ダイアグラム, マップ が含まれている画像&#10;&#10;自動的に生成された説明">
            <a:extLst>
              <a:ext uri="{FF2B5EF4-FFF2-40B4-BE49-F238E27FC236}">
                <a16:creationId xmlns:a16="http://schemas.microsoft.com/office/drawing/2014/main" id="{81584024-3847-4475-8B6F-E0FA5543A7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473" y="4862265"/>
            <a:ext cx="2424308" cy="2554891"/>
          </a:xfrm>
          <a:prstGeom prst="rect">
            <a:avLst/>
          </a:prstGeom>
        </p:spPr>
      </p:pic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B3662B41-3FE1-49A9-A75E-6D52E2195FBF}"/>
              </a:ext>
            </a:extLst>
          </p:cNvPr>
          <p:cNvSpPr/>
          <p:nvPr/>
        </p:nvSpPr>
        <p:spPr>
          <a:xfrm>
            <a:off x="5307087" y="5237627"/>
            <a:ext cx="677561" cy="1936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500" dirty="0">
                <a:solidFill>
                  <a:schemeClr val="tx1"/>
                </a:solidFill>
              </a:rPr>
              <a:t>ファミール松尾</a:t>
            </a:r>
            <a:r>
              <a:rPr kumimoji="1" lang="en-US" altLang="ja-JP" sz="500" dirty="0">
                <a:solidFill>
                  <a:schemeClr val="tx1"/>
                </a:solidFill>
              </a:rPr>
              <a:t>Ⅱ</a:t>
            </a:r>
            <a:endParaRPr kumimoji="1" lang="ja-JP" altLang="en-US" sz="500" dirty="0"/>
          </a:p>
        </p:txBody>
      </p:sp>
      <p:sp>
        <p:nvSpPr>
          <p:cNvPr id="16" name="ホームベース 15"/>
          <p:cNvSpPr/>
          <p:nvPr/>
        </p:nvSpPr>
        <p:spPr>
          <a:xfrm>
            <a:off x="4122320" y="9165101"/>
            <a:ext cx="2340527" cy="1098588"/>
          </a:xfrm>
          <a:prstGeom prst="homePlate">
            <a:avLst/>
          </a:prstGeom>
          <a:solidFill>
            <a:srgbClr val="FF8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134824" y="9255590"/>
            <a:ext cx="1951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chemeClr val="bg1"/>
                </a:solidFill>
                <a:effectLst/>
                <a:latin typeface="MS PMincho" charset="-128"/>
                <a:ea typeface="MS PMincho" charset="-128"/>
                <a:cs typeface="MS PMincho" charset="-128"/>
              </a:rPr>
              <a:t>NPO</a:t>
            </a:r>
            <a:r>
              <a:rPr lang="ja-JP" altLang="en-US" sz="1400" b="1" dirty="0">
                <a:solidFill>
                  <a:schemeClr val="bg1"/>
                </a:solidFill>
                <a:effectLst/>
                <a:latin typeface="MS PMincho" charset="-128"/>
                <a:ea typeface="MS PMincho" charset="-128"/>
                <a:cs typeface="MS PMincho" charset="-128"/>
              </a:rPr>
              <a:t>法人障がい者支援</a:t>
            </a:r>
            <a:endParaRPr lang="en-US" altLang="ja-JP" sz="1400" b="1" dirty="0">
              <a:solidFill>
                <a:schemeClr val="bg1"/>
              </a:solidFill>
              <a:effectLst/>
              <a:latin typeface="MS PMincho" charset="-128"/>
              <a:ea typeface="MS PMincho" charset="-128"/>
              <a:cs typeface="MS PMincho" charset="-128"/>
            </a:endParaRPr>
          </a:p>
          <a:p>
            <a:r>
              <a:rPr lang="ja-JP" altLang="en-US" sz="1400" b="1" dirty="0">
                <a:solidFill>
                  <a:schemeClr val="bg1"/>
                </a:solidFill>
                <a:effectLst/>
                <a:latin typeface="MS PMincho" charset="-128"/>
                <a:ea typeface="MS PMincho" charset="-128"/>
                <a:cs typeface="MS PMincho" charset="-128"/>
              </a:rPr>
              <a:t>ｸﾞﾘｰﾝﾗｲﾌﾎｰﾑﾍﾟｰｼﾞ</a:t>
            </a:r>
            <a:endParaRPr lang="en-US" altLang="ja-JP" sz="1400" b="1" dirty="0">
              <a:solidFill>
                <a:schemeClr val="bg1"/>
              </a:solidFill>
              <a:effectLst/>
              <a:latin typeface="MS PMincho" charset="-128"/>
              <a:ea typeface="MS PMincho" charset="-128"/>
              <a:cs typeface="MS PMincho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192689" y="9775873"/>
            <a:ext cx="1805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>
                <a:solidFill>
                  <a:schemeClr val="bg1"/>
                </a:solidFill>
                <a:latin typeface="+mj-ea"/>
                <a:ea typeface="+mj-ea"/>
                <a:cs typeface="MS PMincho" charset="-128"/>
              </a:rPr>
              <a:t>http://g-lf.site</a:t>
            </a:r>
            <a:endParaRPr lang="en-US" altLang="ja-JP" sz="2000" b="1" dirty="0">
              <a:solidFill>
                <a:schemeClr val="bg1"/>
              </a:solidFill>
              <a:effectLst/>
              <a:latin typeface="+mj-ea"/>
              <a:ea typeface="+mj-ea"/>
              <a:cs typeface="MS PMincho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8CC1B299-5F68-4DEC-9412-4C1ACAAEDBA4}"/>
              </a:ext>
            </a:extLst>
          </p:cNvPr>
          <p:cNvSpPr txBox="1"/>
          <p:nvPr/>
        </p:nvSpPr>
        <p:spPr>
          <a:xfrm>
            <a:off x="260253" y="7546278"/>
            <a:ext cx="7607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b="1" dirty="0">
                <a:solidFill>
                  <a:srgbClr val="FF82A4"/>
                </a:solidFill>
                <a:effectLst>
                  <a:glow rad="139700">
                    <a:schemeClr val="bg1"/>
                  </a:glow>
                </a:effectLst>
                <a:latin typeface="MS PMincho" charset="-128"/>
                <a:ea typeface="MS PMincho" charset="-128"/>
                <a:cs typeface="MS PMincho" charset="-128"/>
              </a:rPr>
              <a:t>アパートタイプのグループホームですが夜間に職員が常駐する予定です</a:t>
            </a:r>
            <a:endParaRPr lang="en-US" altLang="ja-JP" sz="1800" b="1" dirty="0">
              <a:solidFill>
                <a:srgbClr val="FF82A4"/>
              </a:solidFill>
              <a:effectLst>
                <a:glow rad="139700">
                  <a:schemeClr val="bg1"/>
                </a:glow>
              </a:effectLst>
              <a:latin typeface="MS PMincho" charset="-128"/>
              <a:ea typeface="MS PMincho" charset="-128"/>
              <a:cs typeface="MS PMincho" charset="-128"/>
            </a:endParaRPr>
          </a:p>
        </p:txBody>
      </p:sp>
      <p:sp>
        <p:nvSpPr>
          <p:cNvPr id="31" name="星: 7 pt 30">
            <a:extLst>
              <a:ext uri="{FF2B5EF4-FFF2-40B4-BE49-F238E27FC236}">
                <a16:creationId xmlns:a16="http://schemas.microsoft.com/office/drawing/2014/main" id="{1CE45D3B-26E7-41B0-8594-3532E3FB0E7F}"/>
              </a:ext>
            </a:extLst>
          </p:cNvPr>
          <p:cNvSpPr/>
          <p:nvPr/>
        </p:nvSpPr>
        <p:spPr>
          <a:xfrm rot="1045425">
            <a:off x="6017611" y="3625991"/>
            <a:ext cx="1586891" cy="1050922"/>
          </a:xfrm>
          <a:prstGeom prst="star7">
            <a:avLst/>
          </a:prstGeom>
          <a:solidFill>
            <a:srgbClr val="E2F0D9">
              <a:alpha val="69804"/>
            </a:srgb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ja-JP" altLang="en-US" sz="1200" dirty="0">
                <a:solidFill>
                  <a:schemeClr val="accent6">
                    <a:lumMod val="75000"/>
                  </a:schemeClr>
                </a:solidFill>
              </a:rPr>
              <a:t>名募集中</a:t>
            </a:r>
            <a:endParaRPr lang="en-US" altLang="ja-JP" sz="1200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kumimoji="1" lang="ja-JP" altLang="en-US" sz="1200" dirty="0">
                <a:solidFill>
                  <a:schemeClr val="accent6">
                    <a:lumMod val="75000"/>
                  </a:schemeClr>
                </a:solidFill>
              </a:rPr>
              <a:t>（男女どちらでも可）</a:t>
            </a:r>
            <a:endParaRPr kumimoji="1" lang="en-US" altLang="ja-JP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62F64D1-2971-42A1-B574-9C4BF7374B5E}"/>
              </a:ext>
            </a:extLst>
          </p:cNvPr>
          <p:cNvSpPr txBox="1"/>
          <p:nvPr/>
        </p:nvSpPr>
        <p:spPr>
          <a:xfrm>
            <a:off x="1298624" y="10417861"/>
            <a:ext cx="52389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latin typeface="MS PMincho" charset="-128"/>
                <a:ea typeface="MS PMincho" charset="-128"/>
                <a:cs typeface="MS PMincho" charset="-128"/>
              </a:rPr>
              <a:t>感染症対策の為、相談・見学時には少人数、検温、指手消毒、マスク着用にてお越しくださいますようお願い致します。</a:t>
            </a:r>
          </a:p>
        </p:txBody>
      </p:sp>
      <p:pic>
        <p:nvPicPr>
          <p:cNvPr id="8" name="図 7" descr="建物, 屋外, 電車, 橋 が含まれている画像&#10;&#10;自動的に生成された説明">
            <a:extLst>
              <a:ext uri="{FF2B5EF4-FFF2-40B4-BE49-F238E27FC236}">
                <a16:creationId xmlns:a16="http://schemas.microsoft.com/office/drawing/2014/main" id="{BF70C02A-62FE-4FE6-9E45-D8DA8177B3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829" y="367758"/>
            <a:ext cx="2887004" cy="2078647"/>
          </a:xfrm>
          <a:prstGeom prst="rect">
            <a:avLst/>
          </a:prstGeom>
        </p:spPr>
      </p:pic>
      <p:sp>
        <p:nvSpPr>
          <p:cNvPr id="27" name="ホームベース 15">
            <a:extLst>
              <a:ext uri="{FF2B5EF4-FFF2-40B4-BE49-F238E27FC236}">
                <a16:creationId xmlns:a16="http://schemas.microsoft.com/office/drawing/2014/main" id="{7787F616-2E74-442B-8F1B-0ACAAF3BEE85}"/>
              </a:ext>
            </a:extLst>
          </p:cNvPr>
          <p:cNvSpPr/>
          <p:nvPr/>
        </p:nvSpPr>
        <p:spPr>
          <a:xfrm rot="20411865">
            <a:off x="377943" y="541727"/>
            <a:ext cx="1505364" cy="940319"/>
          </a:xfrm>
          <a:prstGeom prst="homePlate">
            <a:avLst/>
          </a:prstGeom>
          <a:solidFill>
            <a:srgbClr val="FF8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/>
              <a:t>2021</a:t>
            </a:r>
            <a:r>
              <a:rPr kumimoji="1" lang="ja-JP" altLang="en-US" sz="1600" dirty="0"/>
              <a:t>年</a:t>
            </a:r>
            <a:r>
              <a:rPr kumimoji="1" lang="en-US" altLang="ja-JP" sz="1600" dirty="0"/>
              <a:t>3</a:t>
            </a:r>
            <a:r>
              <a:rPr kumimoji="1" lang="ja-JP" altLang="en-US" sz="1600" dirty="0"/>
              <a:t>月　新築</a:t>
            </a:r>
            <a:endParaRPr kumimoji="1" lang="en-US" altLang="ja-JP" sz="1600" dirty="0"/>
          </a:p>
          <a:p>
            <a:pPr algn="ctr"/>
            <a:r>
              <a:rPr lang="ja-JP" altLang="en-US" sz="1600" dirty="0"/>
              <a:t>ＯＰＥＮ予定</a:t>
            </a:r>
            <a:endParaRPr kumimoji="1" lang="ja-JP" altLang="en-US" sz="1600" dirty="0"/>
          </a:p>
        </p:txBody>
      </p:sp>
      <p:pic>
        <p:nvPicPr>
          <p:cNvPr id="10" name="図 9" descr="屋外, 建物, ストリート, 横 が含まれている画像&#10;&#10;自動的に生成された説明">
            <a:extLst>
              <a:ext uri="{FF2B5EF4-FFF2-40B4-BE49-F238E27FC236}">
                <a16:creationId xmlns:a16="http://schemas.microsoft.com/office/drawing/2014/main" id="{8D804456-300E-46DA-BD7D-CFF4F0F7D8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227" y="367758"/>
            <a:ext cx="1960042" cy="1470031"/>
          </a:xfrm>
          <a:prstGeom prst="rect">
            <a:avLst/>
          </a:prstGeom>
        </p:spPr>
      </p:pic>
      <p:pic>
        <p:nvPicPr>
          <p:cNvPr id="14" name="図 13" descr="建物, 座る, オーブン, レンガ が含まれている画像&#10;&#10;自動的に生成された説明">
            <a:extLst>
              <a:ext uri="{FF2B5EF4-FFF2-40B4-BE49-F238E27FC236}">
                <a16:creationId xmlns:a16="http://schemas.microsoft.com/office/drawing/2014/main" id="{1EBE36C5-D249-4F46-B4EB-7EEE57017B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80652" y="1174725"/>
            <a:ext cx="1638703" cy="122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13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>
            <a:extLst>
              <a:ext uri="{FF2B5EF4-FFF2-40B4-BE49-F238E27FC236}">
                <a16:creationId xmlns:a16="http://schemas.microsoft.com/office/drawing/2014/main" id="{65A76E57-EFF7-2D40-936A-1556539304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75" b="20061"/>
          <a:stretch/>
        </p:blipFill>
        <p:spPr>
          <a:xfrm rot="5400000">
            <a:off x="-1564482" y="1567659"/>
            <a:ext cx="10907714" cy="7772400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284427" y="4901712"/>
            <a:ext cx="7157053" cy="1629374"/>
          </a:xfrm>
          <a:prstGeom prst="rect">
            <a:avLst/>
          </a:prstGeom>
          <a:solidFill>
            <a:schemeClr val="bg1">
              <a:alpha val="77000"/>
            </a:schemeClr>
          </a:solidFill>
          <a:ln w="19050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23BDBB7-6B7F-417A-B485-C78AB929B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62" y="395529"/>
            <a:ext cx="5427042" cy="2248602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A3A6D920-4223-4C9F-A48D-5E70A09E7C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283" y="2206463"/>
            <a:ext cx="5371168" cy="2248601"/>
          </a:xfrm>
          <a:prstGeom prst="rect">
            <a:avLst/>
          </a:prstGeom>
        </p:spPr>
      </p:pic>
      <p:sp>
        <p:nvSpPr>
          <p:cNvPr id="22" name="角丸四角形 40">
            <a:extLst>
              <a:ext uri="{FF2B5EF4-FFF2-40B4-BE49-F238E27FC236}">
                <a16:creationId xmlns:a16="http://schemas.microsoft.com/office/drawing/2014/main" id="{80EE7F30-E4A0-4671-A31B-897A4C0069B7}"/>
              </a:ext>
            </a:extLst>
          </p:cNvPr>
          <p:cNvSpPr/>
          <p:nvPr/>
        </p:nvSpPr>
        <p:spPr>
          <a:xfrm>
            <a:off x="433161" y="2222496"/>
            <a:ext cx="928951" cy="395186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/>
              <a:t>２階</a:t>
            </a:r>
            <a:endParaRPr kumimoji="1" lang="ja-JP" altLang="en-US" sz="1600" dirty="0"/>
          </a:p>
        </p:txBody>
      </p:sp>
      <p:sp>
        <p:nvSpPr>
          <p:cNvPr id="41" name="角丸四角形 40"/>
          <p:cNvSpPr/>
          <p:nvPr/>
        </p:nvSpPr>
        <p:spPr>
          <a:xfrm>
            <a:off x="1770196" y="4076789"/>
            <a:ext cx="928951" cy="395186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/>
              <a:t>１階</a:t>
            </a:r>
            <a:endParaRPr kumimoji="1" lang="ja-JP" altLang="en-US" sz="1600" dirty="0"/>
          </a:p>
        </p:txBody>
      </p:sp>
      <p:sp>
        <p:nvSpPr>
          <p:cNvPr id="25" name="ホームベース 15">
            <a:extLst>
              <a:ext uri="{FF2B5EF4-FFF2-40B4-BE49-F238E27FC236}">
                <a16:creationId xmlns:a16="http://schemas.microsoft.com/office/drawing/2014/main" id="{98A7A6B3-EDE0-43AA-822C-7E88928592E9}"/>
              </a:ext>
            </a:extLst>
          </p:cNvPr>
          <p:cNvSpPr/>
          <p:nvPr/>
        </p:nvSpPr>
        <p:spPr>
          <a:xfrm>
            <a:off x="5884053" y="602823"/>
            <a:ext cx="1505364" cy="694453"/>
          </a:xfrm>
          <a:prstGeom prst="homePlate">
            <a:avLst>
              <a:gd name="adj" fmla="val 0"/>
            </a:avLst>
          </a:prstGeom>
          <a:solidFill>
            <a:srgbClr val="FF82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/>
              <a:t>完成予定図</a:t>
            </a:r>
            <a:endParaRPr kumimoji="1" lang="en-US" altLang="ja-JP" sz="1600" dirty="0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8861E018-0756-42AC-8429-1540A60D6945}"/>
              </a:ext>
            </a:extLst>
          </p:cNvPr>
          <p:cNvSpPr/>
          <p:nvPr/>
        </p:nvSpPr>
        <p:spPr>
          <a:xfrm>
            <a:off x="284427" y="6705052"/>
            <a:ext cx="7157053" cy="1272293"/>
          </a:xfrm>
          <a:prstGeom prst="rect">
            <a:avLst/>
          </a:prstGeom>
          <a:solidFill>
            <a:srgbClr val="FFCC99">
              <a:alpha val="65098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74A82F3-6BFD-4F16-9B41-AAD2879998C3}"/>
              </a:ext>
            </a:extLst>
          </p:cNvPr>
          <p:cNvSpPr txBox="1"/>
          <p:nvPr/>
        </p:nvSpPr>
        <p:spPr>
          <a:xfrm>
            <a:off x="1878352" y="6713601"/>
            <a:ext cx="5404116" cy="115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b="1" dirty="0">
                <a:solidFill>
                  <a:srgbClr val="C00000"/>
                </a:solidFill>
                <a:latin typeface="MS PMincho" charset="-128"/>
                <a:ea typeface="MS PMincho" charset="-128"/>
                <a:cs typeface="MS PMincho" charset="-128"/>
              </a:rPr>
              <a:t>家賃：</a:t>
            </a:r>
            <a:r>
              <a:rPr lang="en-US" altLang="ja-JP" sz="1200" b="1" dirty="0">
                <a:solidFill>
                  <a:srgbClr val="C00000"/>
                </a:solidFill>
                <a:latin typeface="MS PMincho" charset="-128"/>
                <a:ea typeface="MS PMincho" charset="-128"/>
                <a:cs typeface="MS PMincho" charset="-128"/>
              </a:rPr>
              <a:t>60,000</a:t>
            </a:r>
            <a:r>
              <a:rPr lang="ja-JP" altLang="en-US" sz="1200" b="1" dirty="0">
                <a:solidFill>
                  <a:srgbClr val="C00000"/>
                </a:solidFill>
                <a:latin typeface="MS PMincho" charset="-128"/>
                <a:ea typeface="MS PMincho" charset="-128"/>
                <a:cs typeface="MS PMincho" charset="-128"/>
              </a:rPr>
              <a:t>円（国及び市町村の家賃助成を受けられる場合もございます）</a:t>
            </a:r>
            <a:endParaRPr lang="en-US" altLang="ja-JP" sz="1200" b="1" dirty="0">
              <a:solidFill>
                <a:srgbClr val="C00000"/>
              </a:solidFill>
              <a:latin typeface="MS PMincho" charset="-128"/>
              <a:ea typeface="MS PMincho" charset="-128"/>
              <a:cs typeface="MS PMincho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b="1" dirty="0">
                <a:solidFill>
                  <a:srgbClr val="C00000"/>
                </a:solidFill>
                <a:latin typeface="MS PMincho" charset="-128"/>
                <a:ea typeface="MS PMincho" charset="-128"/>
                <a:cs typeface="MS PMincho" charset="-128"/>
              </a:rPr>
              <a:t>光熱水費、日用品費：</a:t>
            </a:r>
            <a:r>
              <a:rPr lang="en-US" altLang="ja-JP" sz="1200" b="1" dirty="0">
                <a:solidFill>
                  <a:srgbClr val="C00000"/>
                </a:solidFill>
                <a:latin typeface="MS PMincho" charset="-128"/>
                <a:ea typeface="MS PMincho" charset="-128"/>
                <a:cs typeface="MS PMincho" charset="-128"/>
              </a:rPr>
              <a:t>2,000</a:t>
            </a:r>
            <a:r>
              <a:rPr lang="ja-JP" altLang="en-US" sz="1200" b="1" dirty="0">
                <a:solidFill>
                  <a:srgbClr val="C00000"/>
                </a:solidFill>
                <a:latin typeface="MS PMincho" charset="-128"/>
                <a:ea typeface="MS PMincho" charset="-128"/>
                <a:cs typeface="MS PMincho" charset="-128"/>
              </a:rPr>
              <a:t>円（共用部分の費用のみ）</a:t>
            </a:r>
            <a:endParaRPr lang="en-US" altLang="ja-JP" sz="1200" b="1" dirty="0">
              <a:solidFill>
                <a:srgbClr val="C00000"/>
              </a:solidFill>
              <a:latin typeface="MS PMincho" charset="-128"/>
              <a:ea typeface="MS PMincho" charset="-128"/>
              <a:cs typeface="MS PMincho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b="1" dirty="0">
                <a:solidFill>
                  <a:srgbClr val="C00000"/>
                </a:solidFill>
                <a:latin typeface="MS PMincho" charset="-128"/>
                <a:ea typeface="MS PMincho" charset="-128"/>
                <a:cs typeface="MS PMincho" charset="-128"/>
              </a:rPr>
              <a:t>自室の光熱水費、日用品費、食費は実費です。</a:t>
            </a:r>
            <a:endParaRPr lang="en-US" altLang="ja-JP" sz="1200" b="1" dirty="0">
              <a:solidFill>
                <a:srgbClr val="C00000"/>
              </a:solidFill>
              <a:latin typeface="MS PMincho" charset="-128"/>
              <a:ea typeface="MS PMincho" charset="-128"/>
              <a:cs typeface="MS PMincho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b="1" dirty="0">
                <a:solidFill>
                  <a:srgbClr val="C00000"/>
                </a:solidFill>
                <a:latin typeface="MS PMincho" charset="-128"/>
                <a:ea typeface="MS PMincho" charset="-128"/>
                <a:cs typeface="MS PMincho" charset="-128"/>
              </a:rPr>
              <a:t>敷金、礼金、入会金は必要ございません。</a:t>
            </a:r>
            <a:endParaRPr lang="en-US" altLang="ja-JP" sz="1200" b="1" dirty="0">
              <a:solidFill>
                <a:srgbClr val="C00000"/>
              </a:solidFill>
              <a:latin typeface="MS PMincho" charset="-128"/>
              <a:ea typeface="MS PMincho" charset="-128"/>
              <a:cs typeface="MS PMincho" charset="-128"/>
            </a:endParaRPr>
          </a:p>
        </p:txBody>
      </p:sp>
      <p:sp>
        <p:nvSpPr>
          <p:cNvPr id="29" name="角丸四角形 40">
            <a:extLst>
              <a:ext uri="{FF2B5EF4-FFF2-40B4-BE49-F238E27FC236}">
                <a16:creationId xmlns:a16="http://schemas.microsoft.com/office/drawing/2014/main" id="{B3AA36FD-FFA8-4E18-94CE-D463821B861F}"/>
              </a:ext>
            </a:extLst>
          </p:cNvPr>
          <p:cNvSpPr/>
          <p:nvPr/>
        </p:nvSpPr>
        <p:spPr>
          <a:xfrm>
            <a:off x="379820" y="7078299"/>
            <a:ext cx="1339520" cy="52579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srgbClr val="C00000"/>
                </a:solidFill>
              </a:rPr>
              <a:t>利用料</a:t>
            </a:r>
            <a:endParaRPr kumimoji="1" lang="ja-JP" altLang="en-US" sz="1600" dirty="0">
              <a:solidFill>
                <a:srgbClr val="C00000"/>
              </a:solidFill>
            </a:endParaRPr>
          </a:p>
        </p:txBody>
      </p:sp>
      <p:sp>
        <p:nvSpPr>
          <p:cNvPr id="32" name="角丸四角形 40">
            <a:extLst>
              <a:ext uri="{FF2B5EF4-FFF2-40B4-BE49-F238E27FC236}">
                <a16:creationId xmlns:a16="http://schemas.microsoft.com/office/drawing/2014/main" id="{425F3ECE-39DF-4221-9527-91A546976651}"/>
              </a:ext>
            </a:extLst>
          </p:cNvPr>
          <p:cNvSpPr/>
          <p:nvPr/>
        </p:nvSpPr>
        <p:spPr>
          <a:xfrm>
            <a:off x="368961" y="5433889"/>
            <a:ext cx="1476772" cy="52579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accent6">
                    <a:lumMod val="75000"/>
                  </a:schemeClr>
                </a:solidFill>
              </a:rPr>
              <a:t>入居対象者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F68641F-6B1A-4775-9B0D-4C90EF4CCF8E}"/>
              </a:ext>
            </a:extLst>
          </p:cNvPr>
          <p:cNvSpPr txBox="1"/>
          <p:nvPr/>
        </p:nvSpPr>
        <p:spPr>
          <a:xfrm>
            <a:off x="1985301" y="4997058"/>
            <a:ext cx="5404116" cy="171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b="1" dirty="0">
                <a:solidFill>
                  <a:schemeClr val="accent6">
                    <a:lumMod val="75000"/>
                  </a:schemeClr>
                </a:solidFill>
                <a:latin typeface="MS PMincho" charset="-128"/>
                <a:ea typeface="MS PMincho" charset="-128"/>
                <a:cs typeface="MS PMincho" charset="-128"/>
              </a:rPr>
              <a:t>★知的もしくは精神に障がいを抱える方</a:t>
            </a:r>
            <a:endParaRPr lang="en-US" altLang="ja-JP" sz="1200" b="1" dirty="0">
              <a:solidFill>
                <a:schemeClr val="accent6">
                  <a:lumMod val="75000"/>
                </a:schemeClr>
              </a:solidFill>
              <a:latin typeface="MS PMincho" charset="-128"/>
              <a:ea typeface="MS PMincho" charset="-128"/>
              <a:cs typeface="MS PMincho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b="1" dirty="0">
                <a:solidFill>
                  <a:schemeClr val="accent6">
                    <a:lumMod val="75000"/>
                  </a:schemeClr>
                </a:solidFill>
                <a:latin typeface="MS PMincho" charset="-128"/>
                <a:ea typeface="MS PMincho" charset="-128"/>
                <a:cs typeface="MS PMincho" charset="-128"/>
              </a:rPr>
              <a:t>★グループホームのルールを守れる方（ルールは見学時にお伝えします）</a:t>
            </a:r>
            <a:endParaRPr lang="en-US" altLang="ja-JP" sz="1200" b="1" dirty="0">
              <a:solidFill>
                <a:schemeClr val="accent6">
                  <a:lumMod val="75000"/>
                </a:schemeClr>
              </a:solidFill>
              <a:latin typeface="MS PMincho" charset="-128"/>
              <a:ea typeface="MS PMincho" charset="-128"/>
              <a:cs typeface="MS PMincho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b="1" dirty="0">
                <a:solidFill>
                  <a:schemeClr val="accent6">
                    <a:lumMod val="75000"/>
                  </a:schemeClr>
                </a:solidFill>
                <a:latin typeface="MS PMincho" charset="-128"/>
                <a:ea typeface="MS PMincho" charset="-128"/>
                <a:cs typeface="MS PMincho" charset="-128"/>
              </a:rPr>
              <a:t>★近い将来、一人暮らしを目指している方</a:t>
            </a:r>
            <a:endParaRPr lang="en-US" altLang="ja-JP" sz="1200" b="1" dirty="0">
              <a:solidFill>
                <a:schemeClr val="accent6">
                  <a:lumMod val="75000"/>
                </a:schemeClr>
              </a:solidFill>
              <a:latin typeface="MS PMincho" charset="-128"/>
              <a:ea typeface="MS PMincho" charset="-128"/>
              <a:cs typeface="MS PMincho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b="1" dirty="0">
                <a:solidFill>
                  <a:schemeClr val="accent6">
                    <a:lumMod val="75000"/>
                  </a:schemeClr>
                </a:solidFill>
                <a:latin typeface="MS PMincho" charset="-128"/>
                <a:ea typeface="MS PMincho" charset="-128"/>
                <a:cs typeface="MS PMincho" charset="-128"/>
              </a:rPr>
              <a:t>★利用料の支払いが可能な方</a:t>
            </a:r>
            <a:endParaRPr lang="en-US" altLang="ja-JP" sz="1200" b="1" dirty="0">
              <a:solidFill>
                <a:schemeClr val="accent6">
                  <a:lumMod val="75000"/>
                </a:schemeClr>
              </a:solidFill>
              <a:latin typeface="MS PMincho" charset="-128"/>
              <a:ea typeface="MS PMincho" charset="-128"/>
              <a:cs typeface="MS PMincho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b="1" dirty="0">
                <a:solidFill>
                  <a:schemeClr val="accent6">
                    <a:lumMod val="75000"/>
                  </a:schemeClr>
                </a:solidFill>
                <a:latin typeface="MS PMincho" charset="-128"/>
                <a:ea typeface="MS PMincho" charset="-128"/>
                <a:cs typeface="MS PMincho" charset="-128"/>
              </a:rPr>
              <a:t>★就労先、通所先が確保できる方（通所先のご相談も受け付けます）</a:t>
            </a:r>
            <a:endParaRPr lang="en-US" altLang="ja-JP" sz="1200" b="1" dirty="0">
              <a:solidFill>
                <a:schemeClr val="accent6">
                  <a:lumMod val="75000"/>
                </a:schemeClr>
              </a:solidFill>
              <a:latin typeface="MS PMincho" charset="-128"/>
              <a:ea typeface="MS PMincho" charset="-128"/>
              <a:cs typeface="MS PMincho" charset="-128"/>
            </a:endParaRPr>
          </a:p>
          <a:p>
            <a:pPr>
              <a:lnSpc>
                <a:spcPct val="150000"/>
              </a:lnSpc>
            </a:pPr>
            <a:endParaRPr lang="en-US" altLang="ja-JP" sz="1200" b="1" dirty="0">
              <a:solidFill>
                <a:schemeClr val="accent6">
                  <a:lumMod val="75000"/>
                </a:schemeClr>
              </a:solidFill>
              <a:latin typeface="MS PMincho" charset="-128"/>
              <a:ea typeface="MS PMincho" charset="-128"/>
              <a:cs typeface="MS PMincho" charset="-128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C7BD2887-F156-4816-998D-7A7AD7215E53}"/>
              </a:ext>
            </a:extLst>
          </p:cNvPr>
          <p:cNvSpPr/>
          <p:nvPr/>
        </p:nvSpPr>
        <p:spPr>
          <a:xfrm>
            <a:off x="284427" y="8170237"/>
            <a:ext cx="7157053" cy="2341948"/>
          </a:xfrm>
          <a:prstGeom prst="rect">
            <a:avLst/>
          </a:prstGeom>
          <a:solidFill>
            <a:schemeClr val="accent1">
              <a:lumMod val="40000"/>
              <a:lumOff val="60000"/>
              <a:alpha val="65098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角丸四角形 40">
            <a:extLst>
              <a:ext uri="{FF2B5EF4-FFF2-40B4-BE49-F238E27FC236}">
                <a16:creationId xmlns:a16="http://schemas.microsoft.com/office/drawing/2014/main" id="{EB2F5E2F-6CE2-42F0-88CD-F93624ADFCC3}"/>
              </a:ext>
            </a:extLst>
          </p:cNvPr>
          <p:cNvSpPr/>
          <p:nvPr/>
        </p:nvSpPr>
        <p:spPr>
          <a:xfrm>
            <a:off x="370332" y="9078312"/>
            <a:ext cx="1339520" cy="52579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>
                <a:solidFill>
                  <a:schemeClr val="accent1">
                    <a:lumMod val="50000"/>
                  </a:schemeClr>
                </a:solidFill>
              </a:rPr>
              <a:t>その他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537839F-1B9A-4788-9FA9-497C06635CA4}"/>
              </a:ext>
            </a:extLst>
          </p:cNvPr>
          <p:cNvSpPr txBox="1"/>
          <p:nvPr/>
        </p:nvSpPr>
        <p:spPr>
          <a:xfrm>
            <a:off x="1916445" y="8227859"/>
            <a:ext cx="5404116" cy="2542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200" b="1" dirty="0">
                <a:solidFill>
                  <a:schemeClr val="accent1">
                    <a:lumMod val="50000"/>
                  </a:schemeClr>
                </a:solidFill>
                <a:latin typeface="MS PMincho" charset="-128"/>
                <a:ea typeface="MS PMincho" charset="-128"/>
                <a:cs typeface="MS PMincho" charset="-128"/>
              </a:rPr>
              <a:t>★各部屋の設備</a:t>
            </a:r>
            <a:endParaRPr lang="en-US" altLang="ja-JP" sz="1200" b="1" dirty="0">
              <a:solidFill>
                <a:schemeClr val="accent1">
                  <a:lumMod val="50000"/>
                </a:schemeClr>
              </a:solidFill>
              <a:latin typeface="MS PMincho" charset="-128"/>
              <a:ea typeface="MS PMincho" charset="-128"/>
              <a:cs typeface="MS PMincho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b="1" dirty="0">
                <a:solidFill>
                  <a:schemeClr val="accent1">
                    <a:lumMod val="50000"/>
                  </a:schemeClr>
                </a:solidFill>
                <a:latin typeface="MS PMincho" charset="-128"/>
                <a:ea typeface="MS PMincho" charset="-128"/>
                <a:cs typeface="MS PMincho" charset="-128"/>
              </a:rPr>
              <a:t>　クローゼット、お風呂、トイレ、台所（ＩＨ）、エアコン、非常通報装置、ｽﾌﾟﾘﾝｸﾗｰ、</a:t>
            </a:r>
            <a:endParaRPr lang="en-US" altLang="ja-JP" sz="1200" b="1" dirty="0">
              <a:solidFill>
                <a:schemeClr val="accent1">
                  <a:lumMod val="50000"/>
                </a:schemeClr>
              </a:solidFill>
              <a:latin typeface="MS PMincho" charset="-128"/>
              <a:ea typeface="MS PMincho" charset="-128"/>
              <a:cs typeface="MS PMincho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b="1" dirty="0">
                <a:solidFill>
                  <a:schemeClr val="accent1">
                    <a:lumMod val="50000"/>
                  </a:schemeClr>
                </a:solidFill>
                <a:latin typeface="MS PMincho" charset="-128"/>
                <a:ea typeface="MS PMincho" charset="-128"/>
                <a:cs typeface="MS PMincho" charset="-128"/>
              </a:rPr>
              <a:t>　自動火災報知機、</a:t>
            </a:r>
            <a:r>
              <a:rPr lang="en-US" altLang="ja-JP" sz="1200" b="1" dirty="0" err="1">
                <a:solidFill>
                  <a:schemeClr val="accent1">
                    <a:lumMod val="50000"/>
                  </a:schemeClr>
                </a:solidFill>
                <a:latin typeface="MS PMincho" charset="-128"/>
                <a:ea typeface="MS PMincho" charset="-128"/>
                <a:cs typeface="MS PMincho" charset="-128"/>
              </a:rPr>
              <a:t>Wifi</a:t>
            </a:r>
            <a:r>
              <a:rPr lang="ja-JP" altLang="en-US" sz="1200" b="1" dirty="0">
                <a:solidFill>
                  <a:schemeClr val="accent1">
                    <a:lumMod val="50000"/>
                  </a:schemeClr>
                </a:solidFill>
                <a:latin typeface="MS PMincho" charset="-128"/>
                <a:ea typeface="MS PMincho" charset="-128"/>
                <a:cs typeface="MS PMincho" charset="-128"/>
              </a:rPr>
              <a:t>（個人契約）　　</a:t>
            </a:r>
            <a:r>
              <a:rPr lang="ja-JP" altLang="en-US" sz="900" b="1" dirty="0">
                <a:solidFill>
                  <a:schemeClr val="accent1">
                    <a:lumMod val="50000"/>
                  </a:schemeClr>
                </a:solidFill>
                <a:latin typeface="MS PMincho" charset="-128"/>
                <a:ea typeface="MS PMincho" charset="-128"/>
                <a:cs typeface="MS PMincho" charset="-128"/>
              </a:rPr>
              <a:t>注：上記記載以外の家電設置はありません。</a:t>
            </a:r>
            <a:endParaRPr lang="en-US" altLang="ja-JP" sz="900" b="1" dirty="0">
              <a:solidFill>
                <a:schemeClr val="accent1">
                  <a:lumMod val="50000"/>
                </a:schemeClr>
              </a:solidFill>
              <a:latin typeface="MS PMincho" charset="-128"/>
              <a:ea typeface="MS PMincho" charset="-128"/>
              <a:cs typeface="MS PMincho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b="1" dirty="0">
                <a:solidFill>
                  <a:schemeClr val="accent1">
                    <a:lumMod val="50000"/>
                  </a:schemeClr>
                </a:solidFill>
                <a:latin typeface="MS PMincho" charset="-128"/>
                <a:ea typeface="MS PMincho" charset="-128"/>
                <a:cs typeface="MS PMincho" charset="-128"/>
              </a:rPr>
              <a:t>★応募締切は</a:t>
            </a:r>
            <a:r>
              <a:rPr lang="en-US" altLang="ja-JP" sz="1200" b="1" dirty="0">
                <a:solidFill>
                  <a:schemeClr val="accent1">
                    <a:lumMod val="50000"/>
                  </a:schemeClr>
                </a:solidFill>
                <a:latin typeface="MS PMincho" charset="-128"/>
                <a:ea typeface="MS PMincho" charset="-128"/>
                <a:cs typeface="MS PMincho" charset="-128"/>
              </a:rPr>
              <a:t>2020</a:t>
            </a:r>
            <a:r>
              <a:rPr lang="ja-JP" altLang="en-US" sz="1200" b="1" dirty="0">
                <a:solidFill>
                  <a:schemeClr val="accent1">
                    <a:lumMod val="50000"/>
                  </a:schemeClr>
                </a:solidFill>
                <a:latin typeface="MS PMincho" charset="-128"/>
                <a:ea typeface="MS PMincho" charset="-128"/>
                <a:cs typeface="MS PMincho" charset="-128"/>
              </a:rPr>
              <a:t>年</a:t>
            </a:r>
            <a:r>
              <a:rPr lang="en-US" altLang="ja-JP" sz="1200" b="1" dirty="0">
                <a:solidFill>
                  <a:schemeClr val="accent1">
                    <a:lumMod val="50000"/>
                  </a:schemeClr>
                </a:solidFill>
                <a:latin typeface="MS PMincho" charset="-128"/>
                <a:ea typeface="MS PMincho" charset="-128"/>
                <a:cs typeface="MS PMincho" charset="-128"/>
              </a:rPr>
              <a:t>12</a:t>
            </a:r>
            <a:r>
              <a:rPr lang="ja-JP" altLang="en-US" sz="1200" b="1" dirty="0">
                <a:solidFill>
                  <a:schemeClr val="accent1">
                    <a:lumMod val="50000"/>
                  </a:schemeClr>
                </a:solidFill>
                <a:latin typeface="MS PMincho" charset="-128"/>
                <a:ea typeface="MS PMincho" charset="-128"/>
                <a:cs typeface="MS PMincho" charset="-128"/>
              </a:rPr>
              <a:t>月</a:t>
            </a:r>
            <a:r>
              <a:rPr lang="en-US" altLang="ja-JP" sz="1200" b="1" dirty="0">
                <a:solidFill>
                  <a:schemeClr val="accent1">
                    <a:lumMod val="50000"/>
                  </a:schemeClr>
                </a:solidFill>
                <a:latin typeface="MS PMincho" charset="-128"/>
                <a:ea typeface="MS PMincho" charset="-128"/>
                <a:cs typeface="MS PMincho" charset="-128"/>
              </a:rPr>
              <a:t>31</a:t>
            </a:r>
            <a:r>
              <a:rPr lang="ja-JP" altLang="en-US" sz="1200" b="1" dirty="0">
                <a:solidFill>
                  <a:schemeClr val="accent1">
                    <a:lumMod val="50000"/>
                  </a:schemeClr>
                </a:solidFill>
                <a:latin typeface="MS PMincho" charset="-128"/>
                <a:ea typeface="MS PMincho" charset="-128"/>
                <a:cs typeface="MS PMincho" charset="-128"/>
              </a:rPr>
              <a:t>日まで</a:t>
            </a:r>
            <a:r>
              <a:rPr lang="ja-JP" altLang="en-US" sz="900" b="1" dirty="0">
                <a:solidFill>
                  <a:schemeClr val="accent1">
                    <a:lumMod val="50000"/>
                  </a:schemeClr>
                </a:solidFill>
                <a:latin typeface="MS PMincho" charset="-128"/>
                <a:ea typeface="MS PMincho" charset="-128"/>
                <a:cs typeface="MS PMincho" charset="-128"/>
              </a:rPr>
              <a:t>（締切後も空き部屋がある場合もございます）</a:t>
            </a:r>
            <a:endParaRPr lang="en-US" altLang="ja-JP" sz="900" b="1" dirty="0">
              <a:solidFill>
                <a:schemeClr val="accent1">
                  <a:lumMod val="50000"/>
                </a:schemeClr>
              </a:solidFill>
              <a:latin typeface="MS PMincho" charset="-128"/>
              <a:ea typeface="MS PMincho" charset="-128"/>
              <a:cs typeface="MS PMincho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b="1" dirty="0">
                <a:solidFill>
                  <a:schemeClr val="accent1">
                    <a:lumMod val="50000"/>
                  </a:schemeClr>
                </a:solidFill>
                <a:latin typeface="MS PMincho" charset="-128"/>
                <a:ea typeface="MS PMincho" charset="-128"/>
                <a:cs typeface="MS PMincho" charset="-128"/>
              </a:rPr>
              <a:t>★お問合せ→相談、面談（見学）→体験入居→入居という流れになります。</a:t>
            </a:r>
            <a:endParaRPr lang="en-US" altLang="ja-JP" sz="1200" b="1" dirty="0">
              <a:solidFill>
                <a:schemeClr val="accent1">
                  <a:lumMod val="50000"/>
                </a:schemeClr>
              </a:solidFill>
              <a:latin typeface="MS PMincho" charset="-128"/>
              <a:ea typeface="MS PMincho" charset="-128"/>
              <a:cs typeface="MS PMincho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b="1" dirty="0">
                <a:solidFill>
                  <a:schemeClr val="accent1">
                    <a:lumMod val="50000"/>
                  </a:schemeClr>
                </a:solidFill>
                <a:latin typeface="MS PMincho" charset="-128"/>
                <a:ea typeface="MS PMincho" charset="-128"/>
                <a:cs typeface="MS PMincho" charset="-128"/>
              </a:rPr>
              <a:t>　建物完成前なので、見学は他ホームの場所で実地します。　</a:t>
            </a:r>
            <a:endParaRPr lang="en-US" altLang="ja-JP" sz="1200" b="1" dirty="0">
              <a:solidFill>
                <a:schemeClr val="accent1">
                  <a:lumMod val="50000"/>
                </a:schemeClr>
              </a:solidFill>
              <a:latin typeface="MS PMincho" charset="-128"/>
              <a:ea typeface="MS PMincho" charset="-128"/>
              <a:cs typeface="MS PMincho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b="1" dirty="0">
                <a:solidFill>
                  <a:schemeClr val="accent1">
                    <a:lumMod val="50000"/>
                  </a:schemeClr>
                </a:solidFill>
                <a:latin typeface="MS PMincho" charset="-128"/>
                <a:ea typeface="MS PMincho" charset="-128"/>
                <a:cs typeface="MS PMincho" charset="-128"/>
              </a:rPr>
              <a:t>　（体験入居は当法人のサテライト住居で</a:t>
            </a:r>
            <a:r>
              <a:rPr lang="en-US" altLang="ja-JP" sz="1200" b="1" dirty="0">
                <a:solidFill>
                  <a:schemeClr val="accent1">
                    <a:lumMod val="50000"/>
                  </a:schemeClr>
                </a:solidFill>
                <a:latin typeface="MS PMincho" charset="-128"/>
                <a:ea typeface="MS PMincho" charset="-128"/>
                <a:cs typeface="MS PMincho" charset="-128"/>
              </a:rPr>
              <a:t>1</a:t>
            </a:r>
            <a:r>
              <a:rPr lang="ja-JP" altLang="en-US" sz="1200" b="1" dirty="0">
                <a:solidFill>
                  <a:schemeClr val="accent1">
                    <a:lumMod val="50000"/>
                  </a:schemeClr>
                </a:solidFill>
                <a:latin typeface="MS PMincho" charset="-128"/>
                <a:ea typeface="MS PMincho" charset="-128"/>
                <a:cs typeface="MS PMincho" charset="-128"/>
              </a:rPr>
              <a:t>週間程度行って頂く場合もあります）</a:t>
            </a:r>
            <a:endParaRPr lang="en-US" altLang="ja-JP" sz="1200" b="1" dirty="0">
              <a:solidFill>
                <a:schemeClr val="accent1">
                  <a:lumMod val="50000"/>
                </a:schemeClr>
              </a:solidFill>
              <a:latin typeface="MS PMincho" charset="-128"/>
              <a:ea typeface="MS PMincho" charset="-128"/>
              <a:cs typeface="MS PMincho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1200" b="1" dirty="0">
                <a:solidFill>
                  <a:schemeClr val="accent1">
                    <a:lumMod val="50000"/>
                  </a:schemeClr>
                </a:solidFill>
                <a:latin typeface="MS PMincho" charset="-128"/>
                <a:ea typeface="MS PMincho" charset="-128"/>
                <a:cs typeface="MS PMincho" charset="-128"/>
              </a:rPr>
              <a:t>★夜間、日中も職員が配置されています。（都合で不在の場合も有り）</a:t>
            </a:r>
            <a:endParaRPr lang="en-US" altLang="ja-JP" sz="1200" b="1" dirty="0">
              <a:solidFill>
                <a:schemeClr val="accent1">
                  <a:lumMod val="50000"/>
                </a:schemeClr>
              </a:solidFill>
              <a:latin typeface="MS PMincho" charset="-128"/>
              <a:ea typeface="MS PMincho" charset="-128"/>
              <a:cs typeface="MS PMincho" charset="-128"/>
            </a:endParaRPr>
          </a:p>
          <a:p>
            <a:pPr>
              <a:lnSpc>
                <a:spcPct val="150000"/>
              </a:lnSpc>
            </a:pPr>
            <a:endParaRPr lang="en-US" altLang="ja-JP" sz="1200" b="1" dirty="0">
              <a:solidFill>
                <a:schemeClr val="accent1">
                  <a:lumMod val="50000"/>
                </a:schemeClr>
              </a:solidFill>
              <a:latin typeface="MS PMincho" charset="-128"/>
              <a:ea typeface="MS PMincho" charset="-128"/>
              <a:cs typeface="MS PMincho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C6BD65B4-D366-47EE-BA59-166709173F8F}"/>
              </a:ext>
            </a:extLst>
          </p:cNvPr>
          <p:cNvSpPr txBox="1"/>
          <p:nvPr/>
        </p:nvSpPr>
        <p:spPr>
          <a:xfrm>
            <a:off x="2348817" y="4496897"/>
            <a:ext cx="2775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b="1" dirty="0">
                <a:solidFill>
                  <a:srgbClr val="FF82A4"/>
                </a:solidFill>
                <a:effectLst>
                  <a:glow rad="139700">
                    <a:schemeClr val="bg1"/>
                  </a:glow>
                </a:effectLst>
                <a:latin typeface="MS PMincho" charset="-128"/>
                <a:ea typeface="MS PMincho" charset="-128"/>
                <a:cs typeface="MS PMincho" charset="-128"/>
              </a:rPr>
              <a:t>ファミール松尾</a:t>
            </a:r>
            <a:r>
              <a:rPr lang="en-US" altLang="ja-JP" sz="1800" b="1" dirty="0">
                <a:solidFill>
                  <a:srgbClr val="FF82A4"/>
                </a:solidFill>
                <a:effectLst>
                  <a:glow rad="139700">
                    <a:schemeClr val="bg1"/>
                  </a:glow>
                </a:effectLst>
                <a:latin typeface="MS PMincho" charset="-128"/>
                <a:ea typeface="MS PMincho" charset="-128"/>
                <a:cs typeface="MS PMincho" charset="-128"/>
              </a:rPr>
              <a:t>Ⅱ</a:t>
            </a:r>
            <a:r>
              <a:rPr lang="ja-JP" altLang="en-US" sz="1800" b="1" dirty="0">
                <a:solidFill>
                  <a:srgbClr val="FF82A4"/>
                </a:solidFill>
                <a:effectLst>
                  <a:glow rad="139700">
                    <a:schemeClr val="bg1"/>
                  </a:glow>
                </a:effectLst>
                <a:latin typeface="MS PMincho" charset="-128"/>
                <a:ea typeface="MS PMincho" charset="-128"/>
                <a:cs typeface="MS PMincho" charset="-128"/>
              </a:rPr>
              <a:t>のご案内</a:t>
            </a:r>
            <a:endParaRPr lang="en-US" altLang="ja-JP" sz="1800" b="1" dirty="0">
              <a:solidFill>
                <a:srgbClr val="FF82A4"/>
              </a:solidFill>
              <a:effectLst>
                <a:glow rad="139700">
                  <a:schemeClr val="bg1"/>
                </a:glow>
              </a:effectLst>
              <a:latin typeface="MS PMincho" charset="-128"/>
              <a:ea typeface="MS PMincho" charset="-128"/>
              <a:cs typeface="MS PMincho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359887"/>
      </p:ext>
    </p:extLst>
  </p:cSld>
  <p:clrMapOvr>
    <a:masterClrMapping/>
  </p:clrMapOvr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3379</TotalTime>
  <Words>519</Words>
  <Application>Microsoft Office PowerPoint</Application>
  <PresentationFormat>ユーザー設定</PresentationFormat>
  <Paragraphs>52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HG丸ｺﾞｼｯｸM-PRO</vt:lpstr>
      <vt:lpstr>ＭＳ Ｐゴシック</vt:lpstr>
      <vt:lpstr>MS PMincho</vt:lpstr>
      <vt:lpstr>Arial</vt:lpstr>
      <vt:lpstr>Calibri</vt:lpstr>
      <vt:lpstr>Calibri Light</vt:lpstr>
      <vt:lpstr>1_ガイド入りテンプレートサンプル20130531三木さん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鈴木</dc:creator>
  <cp:lastModifiedBy>鈴木</cp:lastModifiedBy>
  <cp:revision>294</cp:revision>
  <cp:lastPrinted>2020-12-03T07:29:31Z</cp:lastPrinted>
  <dcterms:created xsi:type="dcterms:W3CDTF">2013-08-08T01:25:55Z</dcterms:created>
  <dcterms:modified xsi:type="dcterms:W3CDTF">2021-02-04T09:42:09Z</dcterms:modified>
</cp:coreProperties>
</file>